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2" r:id="rId3"/>
    <p:sldId id="281" r:id="rId4"/>
    <p:sldId id="257" r:id="rId5"/>
    <p:sldId id="298" r:id="rId6"/>
    <p:sldId id="288" r:id="rId7"/>
    <p:sldId id="292" r:id="rId8"/>
    <p:sldId id="287" r:id="rId9"/>
    <p:sldId id="289" r:id="rId10"/>
    <p:sldId id="285" r:id="rId11"/>
    <p:sldId id="283" r:id="rId12"/>
    <p:sldId id="284" r:id="rId13"/>
    <p:sldId id="290" r:id="rId14"/>
    <p:sldId id="299" r:id="rId15"/>
    <p:sldId id="291" r:id="rId16"/>
    <p:sldId id="294" r:id="rId17"/>
    <p:sldId id="259" r:id="rId18"/>
    <p:sldId id="295" r:id="rId19"/>
    <p:sldId id="286" r:id="rId20"/>
    <p:sldId id="297" r:id="rId21"/>
    <p:sldId id="274" r:id="rId22"/>
    <p:sldId id="296" r:id="rId23"/>
    <p:sldId id="276" r:id="rId24"/>
    <p:sldId id="277" r:id="rId25"/>
  </p:sldIdLst>
  <p:sldSz cx="12192000" cy="6858000"/>
  <p:notesSz cx="7010400" cy="9296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5" autoAdjust="0"/>
    <p:restoredTop sz="79928" autoAdjust="0"/>
  </p:normalViewPr>
  <p:slideViewPr>
    <p:cSldViewPr snapToGrid="0">
      <p:cViewPr varScale="1">
        <p:scale>
          <a:sx n="58" d="100"/>
          <a:sy n="58" d="100"/>
        </p:scale>
        <p:origin x="-109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style val="28"/>
  <c:chart>
    <c:title>
      <c:tx>
        <c:rich>
          <a:bodyPr rot="0" vert="horz"/>
          <a:lstStyle/>
          <a:p>
            <a:pPr>
              <a:defRPr/>
            </a:pPr>
            <a:r>
              <a:rPr lang="tr-TR"/>
              <a:t>Değer: milyar $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0740899235421811E-2"/>
          <c:y val="0.12852253720579737"/>
          <c:w val="0.95080499448438671"/>
          <c:h val="0.64435952397075369"/>
        </c:manualLayout>
      </c:layout>
      <c:lineChart>
        <c:grouping val="standard"/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Sayfa1!$C$2:$C$6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tr-T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Sayfa1!$D$2:$D$6</c:f>
              <c:numCache>
                <c:formatCode>General</c:formatCode>
                <c:ptCount val="5"/>
              </c:numCache>
            </c:numRef>
          </c:val>
        </c:ser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dLbls>
            <c:delete val="1"/>
          </c:dLbls>
          <c:cat>
            <c:numRef>
              <c:f>Sayfa1!$A$2:$A$6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Sayfa1!$B$2:$B$6</c:f>
              <c:numCache>
                <c:formatCode>General</c:formatCode>
                <c:ptCount val="5"/>
                <c:pt idx="0">
                  <c:v>8.1</c:v>
                </c:pt>
                <c:pt idx="1">
                  <c:v>4.9000000000000004</c:v>
                </c:pt>
                <c:pt idx="2">
                  <c:v>4.5999999999999996</c:v>
                </c:pt>
                <c:pt idx="3">
                  <c:v>4.5999999999999996</c:v>
                </c:pt>
                <c:pt idx="4">
                  <c:v>5.4</c:v>
                </c:pt>
              </c:numCache>
            </c:numRef>
          </c:val>
        </c:ser>
        <c:dLbls>
          <c:showVal val="1"/>
        </c:dLbls>
        <c:marker val="1"/>
        <c:axId val="82217216"/>
        <c:axId val="82239488"/>
      </c:lineChart>
      <c:catAx>
        <c:axId val="822172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tr-TR"/>
          </a:p>
        </c:txPr>
        <c:crossAx val="82239488"/>
        <c:crosses val="autoZero"/>
        <c:auto val="1"/>
        <c:lblAlgn val="ctr"/>
        <c:lblOffset val="100"/>
      </c:catAx>
      <c:valAx>
        <c:axId val="822394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tr-TR"/>
          </a:p>
        </c:txPr>
        <c:crossAx val="82217216"/>
        <c:crosses val="autoZero"/>
        <c:crossBetween val="between"/>
      </c:valAx>
      <c:spPr>
        <a:ln>
          <a:solidFill>
            <a:srgbClr val="5B9BD5"/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tr-T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89560F-9B50-4AF0-852E-C3B14F30321B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9832FE-D947-4F15-8745-51CDF3CDFF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81354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6E12C5-E963-4A85-9730-3EE103D4ADAD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668CA8-E6F1-4195-AF54-A15E5121CE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570208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8007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88373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647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5261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0707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0321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5600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2715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0962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3570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748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F425-6BA1-4995-AF03-1A150401C7D5}" type="datetimeFigureOut">
              <a:rPr lang="tr-TR" smtClean="0"/>
              <a:pPr/>
              <a:t>10.04.2017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773D2-0F15-4BE5-A5DE-4D570C4D51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1625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aefreezones.com/" TargetMode="External"/><Relationship Id="rId13" Type="http://schemas.openxmlformats.org/officeDocument/2006/relationships/hyperlink" Target="http://www.dm.gov.ae/" TargetMode="External"/><Relationship Id="rId3" Type="http://schemas.openxmlformats.org/officeDocument/2006/relationships/hyperlink" Target="http://www.uaecabinet.ae/" TargetMode="External"/><Relationship Id="rId7" Type="http://schemas.openxmlformats.org/officeDocument/2006/relationships/hyperlink" Target="http://www.dubaicustoms.gov.ae/" TargetMode="External"/><Relationship Id="rId12" Type="http://schemas.openxmlformats.org/officeDocument/2006/relationships/hyperlink" Target="http://halal.ae/en-us" TargetMode="External"/><Relationship Id="rId2" Type="http://schemas.openxmlformats.org/officeDocument/2006/relationships/hyperlink" Target="http://www.tradema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ca.gov.ae/" TargetMode="External"/><Relationship Id="rId11" Type="http://schemas.openxmlformats.org/officeDocument/2006/relationships/hyperlink" Target="http://www.esma.gov.ae/" TargetMode="External"/><Relationship Id="rId5" Type="http://schemas.openxmlformats.org/officeDocument/2006/relationships/hyperlink" Target="http://www.mof.gov.ae/" TargetMode="External"/><Relationship Id="rId15" Type="http://schemas.openxmlformats.org/officeDocument/2006/relationships/hyperlink" Target="http://www.dwtc.com/" TargetMode="External"/><Relationship Id="rId10" Type="http://schemas.openxmlformats.org/officeDocument/2006/relationships/hyperlink" Target="http://jafza.ae/" TargetMode="External"/><Relationship Id="rId4" Type="http://schemas.openxmlformats.org/officeDocument/2006/relationships/hyperlink" Target="http://www.economy.ae/" TargetMode="External"/><Relationship Id="rId9" Type="http://schemas.openxmlformats.org/officeDocument/2006/relationships/hyperlink" Target="http://www.uaeinteract.com/" TargetMode="External"/><Relationship Id="rId14" Type="http://schemas.openxmlformats.org/officeDocument/2006/relationships/hyperlink" Target="http://www.dubaichamber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budhabi@ekonomi.gov.tr" TargetMode="External"/><Relationship Id="rId2" Type="http://schemas.openxmlformats.org/officeDocument/2006/relationships/hyperlink" Target="mailto:dubai@ekonomi.gov.t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e-embassy.ae/Embassies/tr" TargetMode="External"/><Relationship Id="rId2" Type="http://schemas.openxmlformats.org/officeDocument/2006/relationships/hyperlink" Target="mailto:ankara@mofa.gov.a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568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BAE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269673"/>
            <a:ext cx="9144000" cy="2909901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GENEL İKTİSADİ GÖRÜNÜM </a:t>
            </a:r>
          </a:p>
          <a:p>
            <a:r>
              <a:rPr lang="tr-TR" sz="3200" b="1" dirty="0" smtClean="0"/>
              <a:t>&amp; </a:t>
            </a:r>
          </a:p>
          <a:p>
            <a:r>
              <a:rPr lang="tr-TR" sz="3200" b="1" dirty="0" smtClean="0"/>
              <a:t>TÜRKİYE İLE TİCARİ İLİŞKİLERİN DURUMU</a:t>
            </a:r>
          </a:p>
          <a:p>
            <a:endParaRPr lang="tr-TR" sz="3200" b="1" dirty="0" smtClean="0"/>
          </a:p>
          <a:p>
            <a:r>
              <a:rPr lang="tr-TR" sz="3200" b="1" dirty="0" smtClean="0"/>
              <a:t>2017 Nisan </a:t>
            </a:r>
            <a:endParaRPr lang="tr-TR" sz="3200" b="1" dirty="0"/>
          </a:p>
        </p:txBody>
      </p:sp>
    </p:spTree>
    <p:extLst>
      <p:ext uri="{BB962C8B-B14F-4D97-AF65-F5344CB8AC3E}">
        <p14:creationId xmlns="" xmlns:p14="http://schemas.microsoft.com/office/powerpoint/2010/main" val="5396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GENEL İTHALATI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0858169"/>
              </p:ext>
            </p:extLst>
          </p:nvPr>
        </p:nvGraphicFramePr>
        <p:xfrm>
          <a:off x="286439" y="1078522"/>
          <a:ext cx="11567711" cy="553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38"/>
                <a:gridCol w="6154615"/>
                <a:gridCol w="1441939"/>
                <a:gridCol w="1395752"/>
                <a:gridCol w="1806767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Ürün Adı    (1.000 $)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Kıymetli taşlar ve metaller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66,903,763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54,170,678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35,441,227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Elektrikli makine ve cihazlar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37,060,537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41,759,595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30,291,928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Kazanlar, makinalar, mekanik cihazlar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31,552,243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35,487,783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26,999,331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Motorlu kara taşıtları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22,323,539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23,653,590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17,274,002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Hava taşıtları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8,296,905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8,979,317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15,415,423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Mineral yakıtlar &amp; yağlar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8,211,965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9,022,818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10,517,435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61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Giyim eşyası (örme)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2,849,601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3,328,241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5,975,448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62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Giyim eşyası (örülmemiş)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2,649,493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2,949,718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5,289,086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Demir veya çelikten eşya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5,845,095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5,611,539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5,132,768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Plastikler ve mamulleri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4,762,834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5,232,660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  <a:effectLst/>
                        </a:rPr>
                        <a:t>4,425,518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GENEL TOPLAM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294,966,918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298,611,277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>
                          <a:solidFill>
                            <a:schemeClr val="tx1"/>
                          </a:solidFill>
                          <a:effectLst/>
                        </a:rPr>
                        <a:t>227,222,377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366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İTHAL ETTİĞİ ÜRÜNLER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23721783"/>
              </p:ext>
            </p:extLst>
          </p:nvPr>
        </p:nvGraphicFramePr>
        <p:xfrm>
          <a:off x="286439" y="1078522"/>
          <a:ext cx="11436638" cy="553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565"/>
                <a:gridCol w="6431112"/>
                <a:gridCol w="1776295"/>
                <a:gridCol w="2139666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</a:t>
                      </a:r>
                      <a:r>
                        <a:rPr lang="tr-TR" sz="2400" baseline="0" dirty="0" smtClean="0"/>
                        <a:t> On </a:t>
                      </a:r>
                      <a:r>
                        <a:rPr lang="tr-TR" sz="2400" dirty="0" smtClean="0"/>
                        <a:t>Ürün     (1.000 $)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8517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Telefon cihazları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25,020,316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16,465,948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(işlenmemiş, yarı işlenmiş)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29,746,353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12,793,080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Mücevherat (altın, pırlanta, gümüş)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9,804,579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12,149,004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8703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Binek otomobiller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15,964,988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11,332,945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8802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Hava taşıtları (uçaklar)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5,832,856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9,212,470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Elmaslar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12,785,637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8,964,442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Akaryakıt (motorin, jet yakıtı,</a:t>
                      </a:r>
                      <a:r>
                        <a:rPr lang="tr-TR" sz="2400" baseline="0" dirty="0" smtClean="0"/>
                        <a:t> </a:t>
                      </a:r>
                      <a:r>
                        <a:rPr lang="tr-TR" sz="2400" baseline="0" dirty="0" err="1" smtClean="0"/>
                        <a:t>kerosen</a:t>
                      </a:r>
                      <a:r>
                        <a:rPr lang="tr-TR" sz="2400" baseline="0" dirty="0" smtClean="0"/>
                        <a:t>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7,636,292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7,201,497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8471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Otomatik bilgi işlem makinaları (optik</a:t>
                      </a:r>
                      <a:r>
                        <a:rPr lang="tr-TR" sz="2400" baseline="0" dirty="0" smtClean="0"/>
                        <a:t> okuyucu)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8,573,917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5,289,854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8411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Turbojetler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4,891,918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3,459,451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2711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Petrol gazları (doğalgaz, </a:t>
                      </a:r>
                      <a:r>
                        <a:rPr lang="tr-TR" sz="2400" smtClean="0"/>
                        <a:t>lpg)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15,328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</a:rPr>
                        <a:t>2,235,401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endParaRPr lang="tr-TR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</a:rPr>
                        <a:t>298,611,277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</a:rPr>
                        <a:t>227,222,377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848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İTHALAT YAPTIĞI ÜLKELER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9041953"/>
              </p:ext>
            </p:extLst>
          </p:nvPr>
        </p:nvGraphicFramePr>
        <p:xfrm>
          <a:off x="398205" y="899649"/>
          <a:ext cx="11135032" cy="5678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444"/>
                <a:gridCol w="3645621"/>
                <a:gridCol w="2138161"/>
                <a:gridCol w="2247498"/>
                <a:gridCol w="2150308"/>
              </a:tblGrid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Ülke (milyon$)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1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ÇİN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36,394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45,002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37,069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2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HİNDİSTAN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24,418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22,088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29,989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3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ABD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25,067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23,997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22,970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4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ALMANYA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12,545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14,079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16,304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5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İNGİLTERE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12,882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9,174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10,449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JAPONYA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14,172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13,978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8,694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İTALYA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7,112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7,323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6,854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SUUDİ ARABİSTAN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5,305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4,860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6,742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HONG KONG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2,611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3,225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6,692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G.</a:t>
                      </a:r>
                      <a:r>
                        <a:rPr lang="tr-TR" sz="2400" baseline="0" dirty="0" smtClean="0"/>
                        <a:t> KORE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8,012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</a:rPr>
                        <a:t>9,968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</a:rPr>
                        <a:t>6,081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78">
                <a:tc>
                  <a:txBody>
                    <a:bodyPr/>
                    <a:lstStyle/>
                    <a:p>
                      <a:pPr algn="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/>
                        <a:t>GENEL</a:t>
                      </a:r>
                      <a:r>
                        <a:rPr lang="tr-TR" sz="2400" b="1" baseline="0" dirty="0" smtClean="0"/>
                        <a:t>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294,966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298,611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>
                          <a:solidFill>
                            <a:schemeClr val="tx1"/>
                          </a:solidFill>
                          <a:effectLst/>
                        </a:rPr>
                        <a:t>227,222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058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75846"/>
            <a:ext cx="10515600" cy="52753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İHRAÇ ETTİĞİ ÜRÜNLER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43472450"/>
              </p:ext>
            </p:extLst>
          </p:nvPr>
        </p:nvGraphicFramePr>
        <p:xfrm>
          <a:off x="422030" y="703385"/>
          <a:ext cx="11476891" cy="5696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863"/>
                <a:gridCol w="7221569"/>
                <a:gridCol w="1651129"/>
                <a:gridCol w="1631330"/>
              </a:tblGrid>
              <a:tr h="472787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Ürün</a:t>
                      </a:r>
                      <a:r>
                        <a:rPr lang="tr-TR" sz="2400" baseline="0" dirty="0" smtClean="0"/>
                        <a:t> Adı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2709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Hampetrol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72,072,127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52,341,816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2710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Akaryakıt  (motorin, benzin, </a:t>
                      </a:r>
                      <a:r>
                        <a:rPr lang="tr-TR" sz="2400" dirty="0" err="1" smtClean="0"/>
                        <a:t>fuel</a:t>
                      </a:r>
                      <a:r>
                        <a:rPr lang="tr-TR" sz="2400" dirty="0" smtClean="0"/>
                        <a:t>-</a:t>
                      </a:r>
                      <a:r>
                        <a:rPr lang="tr-TR" sz="2400" dirty="0" err="1" smtClean="0"/>
                        <a:t>oil</a:t>
                      </a:r>
                      <a:r>
                        <a:rPr lang="tr-TR" sz="2400" dirty="0" smtClean="0"/>
                        <a:t>, jet yakıtı, 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27,400,207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20,447,823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(işlenmemiş, yarı işlenmiş)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12,332,311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13,391,672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2711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Petrol gazları (sıvılaştırılmış doğalgaz)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8,380,666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9,743,275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1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Elmaslar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14,286,504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8,656,513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7601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Alüminyum (işlenmemiş)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3,647,367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4,659,981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3901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Etilen polimerleri 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1,672,891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3,130,497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Mücevherci eşyası (altın, pırlanta, gümüş)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11,806,174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2,662,104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7308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Demir veya çelikten inşaat ve aksamı (köprü, kule)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739,319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1,270,876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175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7408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Bakır teller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1,489,016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1,188,433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787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/>
                        <a:t>380,339,616</a:t>
                      </a:r>
                      <a:endParaRPr lang="tr-TR" b="1" dirty="0"/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159,075,547</a:t>
                      </a:r>
                      <a:endParaRPr lang="tr-TR" b="1" dirty="0">
                        <a:solidFill>
                          <a:srgbClr val="DAA520"/>
                        </a:solidFill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79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191730"/>
            <a:ext cx="10515600" cy="604684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HİDROKARBON İHRACATI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206477" y="840658"/>
            <a:ext cx="11724968" cy="5788742"/>
          </a:xfrm>
        </p:spPr>
        <p:txBody>
          <a:bodyPr>
            <a:normAutofit fontScale="25000" lnSpcReduction="20000"/>
          </a:bodyPr>
          <a:lstStyle/>
          <a:p>
            <a:r>
              <a:rPr lang="tr-TR" sz="11200" cap="all" dirty="0" smtClean="0">
                <a:cs typeface="Arial" pitchFamily="34" charset="0"/>
              </a:rPr>
              <a:t>BAE’nİn </a:t>
            </a:r>
            <a:r>
              <a:rPr lang="tr-TR" sz="11200" b="1" cap="all" dirty="0" smtClean="0">
                <a:cs typeface="Arial" pitchFamily="34" charset="0"/>
              </a:rPr>
              <a:t>hidrokarbon</a:t>
            </a:r>
            <a:r>
              <a:rPr lang="tr-TR" sz="11200" cap="all" dirty="0" smtClean="0">
                <a:cs typeface="Arial" pitchFamily="34" charset="0"/>
              </a:rPr>
              <a:t> (GTİP:27) ihracat pazarI </a:t>
            </a:r>
            <a:r>
              <a:rPr lang="tr-TR" sz="11200" cap="all" dirty="0" err="1" smtClean="0">
                <a:cs typeface="Arial" pitchFamily="34" charset="0"/>
              </a:rPr>
              <a:t>UzakDOĞU</a:t>
            </a:r>
            <a:r>
              <a:rPr lang="tr-TR" sz="11200" cap="all" dirty="0" smtClean="0">
                <a:cs typeface="Arial" pitchFamily="34" charset="0"/>
              </a:rPr>
              <a:t> ASYA’DIR. </a:t>
            </a:r>
          </a:p>
          <a:p>
            <a:r>
              <a:rPr lang="tr-TR" sz="11200" cap="all" dirty="0" smtClean="0">
                <a:cs typeface="Arial" pitchFamily="34" charset="0"/>
              </a:rPr>
              <a:t>JAPONYA, HİNDİSTAN, ÇİN, G.KORE &amp; TAYLAND GELENEKSEL PAZARLARIDIR</a:t>
            </a:r>
          </a:p>
          <a:p>
            <a:r>
              <a:rPr lang="tr-TR" sz="11200" cap="all" dirty="0" smtClean="0">
                <a:cs typeface="Arial" pitchFamily="34" charset="0"/>
              </a:rPr>
              <a:t>ÜLKENİN 2015 YILI TOPLAM İHRACAT GELİRİ İÇİNDEKİ PAYI %52’DİR</a:t>
            </a:r>
          </a:p>
          <a:p>
            <a:endParaRPr lang="tr-TR" sz="11200" cap="all" dirty="0" smtClean="0">
              <a:cs typeface="Arial" pitchFamily="34" charset="0"/>
            </a:endParaRPr>
          </a:p>
          <a:p>
            <a:r>
              <a:rPr lang="tr-TR" sz="11200" b="1" cap="all" dirty="0" smtClean="0">
                <a:cs typeface="Arial" pitchFamily="34" charset="0"/>
              </a:rPr>
              <a:t>Hpetrol</a:t>
            </a:r>
            <a:r>
              <a:rPr lang="tr-TR" sz="11200" cap="all" dirty="0" smtClean="0">
                <a:cs typeface="Arial" pitchFamily="34" charset="0"/>
              </a:rPr>
              <a:t> (GTİP:2709) rezervİ 97,8 </a:t>
            </a:r>
            <a:r>
              <a:rPr lang="tr-TR" sz="11200" cap="all" dirty="0" err="1" smtClean="0">
                <a:cs typeface="Arial" pitchFamily="34" charset="0"/>
              </a:rPr>
              <a:t>mİlyar</a:t>
            </a:r>
            <a:r>
              <a:rPr lang="tr-TR" sz="11200" cap="all" dirty="0" smtClean="0">
                <a:cs typeface="Arial" pitchFamily="34" charset="0"/>
              </a:rPr>
              <a:t> </a:t>
            </a:r>
            <a:r>
              <a:rPr lang="tr-TR" sz="11200" cap="all" dirty="0" err="1" smtClean="0">
                <a:cs typeface="Arial" pitchFamily="34" charset="0"/>
              </a:rPr>
              <a:t>varİldİr</a:t>
            </a:r>
            <a:r>
              <a:rPr lang="tr-TR" sz="11200" cap="all" dirty="0" smtClean="0">
                <a:cs typeface="Arial" pitchFamily="34" charset="0"/>
              </a:rPr>
              <a:t>. </a:t>
            </a:r>
          </a:p>
          <a:p>
            <a:r>
              <a:rPr lang="tr-TR" sz="11200" cap="all" dirty="0" smtClean="0">
                <a:cs typeface="Arial" pitchFamily="34" charset="0"/>
              </a:rPr>
              <a:t>2015 YILI ÜLKE </a:t>
            </a:r>
            <a:r>
              <a:rPr lang="tr-TR" sz="11200" cap="all" dirty="0" err="1" smtClean="0">
                <a:cs typeface="Arial" pitchFamily="34" charset="0"/>
              </a:rPr>
              <a:t>İhracatINDAKİ</a:t>
            </a:r>
            <a:r>
              <a:rPr lang="tr-TR" sz="11200" cap="all" dirty="0" smtClean="0">
                <a:cs typeface="Arial" pitchFamily="34" charset="0"/>
              </a:rPr>
              <a:t> payI %32’DİR. </a:t>
            </a:r>
          </a:p>
          <a:p>
            <a:r>
              <a:rPr lang="tr-TR" sz="11200" cap="all" dirty="0" smtClean="0">
                <a:cs typeface="Arial" pitchFamily="34" charset="0"/>
              </a:rPr>
              <a:t>98 MİLYAR $ SEVİYESİNDEKİ 2014 İHR GELİRİ, 2015’DE  52 MİLYAR $’A GERİLEMİŞTİR. </a:t>
            </a:r>
          </a:p>
          <a:p>
            <a:r>
              <a:rPr lang="tr-TR" sz="11200" cap="all" dirty="0" smtClean="0">
                <a:cs typeface="Arial" pitchFamily="34" charset="0"/>
              </a:rPr>
              <a:t>JAPONYA, TAYLAND, HİNDİSTAN, G.KORE &amp; ÇİN BAŞLICA İTHALATÇILARIDIR</a:t>
            </a:r>
          </a:p>
          <a:p>
            <a:r>
              <a:rPr lang="tr-TR" sz="11200" cap="all" dirty="0" smtClean="0">
                <a:cs typeface="Arial" pitchFamily="34" charset="0"/>
              </a:rPr>
              <a:t>2016 YILI IMF TAHMİNİ, GÜNLÜK 3 MİLYON VARİL ÜRETİM VE 2,6 MİLYON VARİL İHRACATTIR</a:t>
            </a:r>
          </a:p>
          <a:p>
            <a:r>
              <a:rPr lang="en-US" sz="11200" b="1" cap="all" dirty="0" err="1" smtClean="0">
                <a:cs typeface="Arial" pitchFamily="34" charset="0"/>
              </a:rPr>
              <a:t>Doğalgaz</a:t>
            </a:r>
            <a:r>
              <a:rPr lang="tr-TR" sz="11200" b="1" cap="all" dirty="0" smtClean="0">
                <a:cs typeface="Arial" pitchFamily="34" charset="0"/>
              </a:rPr>
              <a:t>da </a:t>
            </a:r>
            <a:r>
              <a:rPr lang="tr-TR" sz="11200" cap="all" dirty="0" smtClean="0">
                <a:cs typeface="Arial" pitchFamily="34" charset="0"/>
              </a:rPr>
              <a:t>(GTİP:2711) d</a:t>
            </a:r>
            <a:r>
              <a:rPr lang="en-US" sz="11200" cap="all" dirty="0" err="1" smtClean="0">
                <a:cs typeface="Arial" pitchFamily="34" charset="0"/>
              </a:rPr>
              <a:t>ünyan</a:t>
            </a:r>
            <a:r>
              <a:rPr lang="tr-TR" sz="11200" cap="all" dirty="0" smtClean="0">
                <a:cs typeface="Arial" pitchFamily="34" charset="0"/>
              </a:rPr>
              <a:t>I</a:t>
            </a:r>
            <a:r>
              <a:rPr lang="en-US" sz="11200" cap="all" dirty="0" smtClean="0">
                <a:cs typeface="Arial" pitchFamily="34" charset="0"/>
              </a:rPr>
              <a:t>n en </a:t>
            </a:r>
            <a:r>
              <a:rPr lang="en-US" sz="11200" cap="all" dirty="0" err="1" smtClean="0">
                <a:cs typeface="Arial" pitchFamily="34" charset="0"/>
              </a:rPr>
              <a:t>büyük</a:t>
            </a:r>
            <a:r>
              <a:rPr lang="en-US" sz="11200" cap="all" dirty="0" smtClean="0">
                <a:cs typeface="Arial" pitchFamily="34" charset="0"/>
              </a:rPr>
              <a:t> </a:t>
            </a:r>
            <a:r>
              <a:rPr lang="en-US" sz="11200" cap="all" dirty="0" err="1" smtClean="0">
                <a:cs typeface="Arial" pitchFamily="34" charset="0"/>
              </a:rPr>
              <a:t>yed</a:t>
            </a:r>
            <a:r>
              <a:rPr lang="tr-TR" sz="11200" cap="all" dirty="0" smtClean="0">
                <a:cs typeface="Arial" pitchFamily="34" charset="0"/>
              </a:rPr>
              <a:t>İ</a:t>
            </a:r>
            <a:r>
              <a:rPr lang="en-US" sz="11200" cap="all" dirty="0" err="1" smtClean="0">
                <a:cs typeface="Arial" pitchFamily="34" charset="0"/>
              </a:rPr>
              <a:t>nc</a:t>
            </a:r>
            <a:r>
              <a:rPr lang="tr-TR" sz="11200" cap="all" dirty="0" smtClean="0">
                <a:cs typeface="Arial" pitchFamily="34" charset="0"/>
              </a:rPr>
              <a:t>İ</a:t>
            </a:r>
            <a:r>
              <a:rPr lang="en-US" sz="11200" cap="all" dirty="0" smtClean="0">
                <a:cs typeface="Arial" pitchFamily="34" charset="0"/>
              </a:rPr>
              <a:t> </a:t>
            </a:r>
            <a:r>
              <a:rPr lang="en-US" sz="11200" cap="all" dirty="0" err="1" smtClean="0">
                <a:cs typeface="Arial" pitchFamily="34" charset="0"/>
              </a:rPr>
              <a:t>rezerv</a:t>
            </a:r>
            <a:r>
              <a:rPr lang="tr-TR" sz="11200" cap="all" dirty="0" smtClean="0">
                <a:cs typeface="Arial" pitchFamily="34" charset="0"/>
              </a:rPr>
              <a:t>İ</a:t>
            </a:r>
            <a:r>
              <a:rPr lang="en-US" sz="11200" cap="all" dirty="0" smtClean="0">
                <a:cs typeface="Arial" pitchFamily="34" charset="0"/>
              </a:rPr>
              <a:t>ne (215 </a:t>
            </a:r>
            <a:r>
              <a:rPr lang="en-US" sz="11200" cap="all" dirty="0" err="1" smtClean="0">
                <a:cs typeface="Arial" pitchFamily="34" charset="0"/>
              </a:rPr>
              <a:t>trilyon</a:t>
            </a:r>
            <a:r>
              <a:rPr lang="en-US" sz="11200" cap="all" dirty="0" smtClean="0">
                <a:cs typeface="Arial" pitchFamily="34" charset="0"/>
              </a:rPr>
              <a:t> ft</a:t>
            </a:r>
            <a:r>
              <a:rPr lang="en-US" sz="11200" cap="all" baseline="30000" dirty="0" smtClean="0">
                <a:cs typeface="Arial" pitchFamily="34" charset="0"/>
              </a:rPr>
              <a:t>3</a:t>
            </a:r>
            <a:r>
              <a:rPr lang="en-US" sz="11200" cap="all" dirty="0" smtClean="0">
                <a:cs typeface="Arial" pitchFamily="34" charset="0"/>
              </a:rPr>
              <a:t>) </a:t>
            </a:r>
            <a:r>
              <a:rPr lang="en-US" sz="11200" cap="all" dirty="0" err="1" smtClean="0">
                <a:cs typeface="Arial" pitchFamily="34" charset="0"/>
              </a:rPr>
              <a:t>sah</a:t>
            </a:r>
            <a:r>
              <a:rPr lang="tr-TR" sz="11200" cap="all" dirty="0" smtClean="0">
                <a:cs typeface="Arial" pitchFamily="34" charset="0"/>
              </a:rPr>
              <a:t>İ</a:t>
            </a:r>
            <a:r>
              <a:rPr lang="en-US" sz="11200" cap="all" dirty="0" smtClean="0">
                <a:cs typeface="Arial" pitchFamily="34" charset="0"/>
              </a:rPr>
              <a:t>pt</a:t>
            </a:r>
            <a:r>
              <a:rPr lang="tr-TR" sz="11200" cap="all" dirty="0" smtClean="0">
                <a:cs typeface="Arial" pitchFamily="34" charset="0"/>
              </a:rPr>
              <a:t>İ</a:t>
            </a:r>
            <a:r>
              <a:rPr lang="en-US" sz="11200" cap="all" dirty="0" smtClean="0">
                <a:cs typeface="Arial" pitchFamily="34" charset="0"/>
              </a:rPr>
              <a:t>r. D</a:t>
            </a:r>
            <a:r>
              <a:rPr lang="tr-TR" sz="11200" cap="all" dirty="0" err="1" smtClean="0">
                <a:cs typeface="Arial" pitchFamily="34" charset="0"/>
              </a:rPr>
              <a:t>ünya</a:t>
            </a:r>
            <a:r>
              <a:rPr lang="tr-TR" sz="11200" cap="all" dirty="0" smtClean="0">
                <a:cs typeface="Arial" pitchFamily="34" charset="0"/>
              </a:rPr>
              <a:t> rezervlerinin %7’sidir. Üretimi </a:t>
            </a:r>
            <a:r>
              <a:rPr lang="tr-TR" sz="11200" cap="all" dirty="0" err="1" smtClean="0">
                <a:cs typeface="Arial" pitchFamily="34" charset="0"/>
              </a:rPr>
              <a:t>yaklaşIk</a:t>
            </a:r>
            <a:r>
              <a:rPr lang="tr-TR" sz="11200" cap="all" dirty="0" smtClean="0">
                <a:cs typeface="Arial" pitchFamily="34" charset="0"/>
              </a:rPr>
              <a:t> 5,4 milyar ft</a:t>
            </a:r>
            <a:r>
              <a:rPr lang="tr-TR" sz="11200" cap="all" baseline="30000" dirty="0" smtClean="0">
                <a:cs typeface="Arial" pitchFamily="34" charset="0"/>
              </a:rPr>
              <a:t>3</a:t>
            </a:r>
            <a:r>
              <a:rPr lang="tr-TR" sz="11200" cap="all" dirty="0" smtClean="0">
                <a:cs typeface="Arial" pitchFamily="34" charset="0"/>
              </a:rPr>
              <a:t> seviyesindedir. </a:t>
            </a:r>
          </a:p>
          <a:p>
            <a:r>
              <a:rPr lang="tr-TR" sz="11200" cap="all" dirty="0" smtClean="0">
                <a:cs typeface="Arial" pitchFamily="34" charset="0"/>
              </a:rPr>
              <a:t>2015 </a:t>
            </a:r>
            <a:r>
              <a:rPr lang="tr-TR" sz="11200" cap="all" dirty="0" err="1" smtClean="0">
                <a:cs typeface="Arial" pitchFamily="34" charset="0"/>
              </a:rPr>
              <a:t>yIlI</a:t>
            </a:r>
            <a:r>
              <a:rPr lang="tr-TR" sz="11200" cap="all" dirty="0" smtClean="0">
                <a:cs typeface="Arial" pitchFamily="34" charset="0"/>
              </a:rPr>
              <a:t> </a:t>
            </a:r>
            <a:r>
              <a:rPr lang="tr-TR" sz="11200" cap="all" dirty="0" err="1" smtClean="0">
                <a:cs typeface="Arial" pitchFamily="34" charset="0"/>
              </a:rPr>
              <a:t>dgaz</a:t>
            </a:r>
            <a:r>
              <a:rPr lang="tr-TR" sz="11200" cap="all" dirty="0" smtClean="0">
                <a:cs typeface="Arial" pitchFamily="34" charset="0"/>
              </a:rPr>
              <a:t> </a:t>
            </a:r>
            <a:r>
              <a:rPr lang="tr-TR" sz="11200" cap="all" dirty="0" err="1" smtClean="0">
                <a:cs typeface="Arial" pitchFamily="34" charset="0"/>
              </a:rPr>
              <a:t>İhr</a:t>
            </a:r>
            <a:r>
              <a:rPr lang="tr-TR" sz="11200" cap="all" dirty="0" smtClean="0">
                <a:cs typeface="Arial" pitchFamily="34" charset="0"/>
              </a:rPr>
              <a:t> </a:t>
            </a:r>
            <a:r>
              <a:rPr lang="tr-TR" sz="11200" cap="all" dirty="0" err="1" smtClean="0">
                <a:cs typeface="Arial" pitchFamily="34" charset="0"/>
              </a:rPr>
              <a:t>gelİrİ</a:t>
            </a:r>
            <a:r>
              <a:rPr lang="tr-TR" sz="11200" cap="all" dirty="0" smtClean="0">
                <a:cs typeface="Arial" pitchFamily="34" charset="0"/>
              </a:rPr>
              <a:t> (9,7 MİLYAR$), tüm </a:t>
            </a:r>
            <a:r>
              <a:rPr lang="tr-TR" sz="11200" cap="all" dirty="0" err="1" smtClean="0">
                <a:cs typeface="Arial" pitchFamily="34" charset="0"/>
              </a:rPr>
              <a:t>İhr</a:t>
            </a:r>
            <a:r>
              <a:rPr lang="tr-TR" sz="11200" cap="all" dirty="0" smtClean="0">
                <a:cs typeface="Arial" pitchFamily="34" charset="0"/>
              </a:rPr>
              <a:t> </a:t>
            </a:r>
            <a:r>
              <a:rPr lang="tr-TR" sz="11200" cap="all" dirty="0" err="1" smtClean="0">
                <a:cs typeface="Arial" pitchFamily="34" charset="0"/>
              </a:rPr>
              <a:t>İçİnde</a:t>
            </a:r>
            <a:r>
              <a:rPr lang="tr-TR" sz="11200" cap="all" dirty="0" smtClean="0">
                <a:cs typeface="Arial" pitchFamily="34" charset="0"/>
              </a:rPr>
              <a:t> %6 paya </a:t>
            </a:r>
            <a:r>
              <a:rPr lang="tr-TR" sz="11200" cap="all" dirty="0" err="1" smtClean="0">
                <a:cs typeface="Arial" pitchFamily="34" charset="0"/>
              </a:rPr>
              <a:t>sahİptİr</a:t>
            </a:r>
            <a:r>
              <a:rPr lang="tr-TR" sz="11200" cap="all" dirty="0" smtClean="0">
                <a:cs typeface="Arial" pitchFamily="34" charset="0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27703"/>
            <a:ext cx="10515600" cy="58993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İHRACAT YAPTIĞI ÜLKELER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138" y="1371600"/>
            <a:ext cx="11383108" cy="4483510"/>
          </a:xfrm>
        </p:spPr>
        <p:txBody>
          <a:bodyPr>
            <a:noAutofit/>
          </a:bodyPr>
          <a:lstStyle/>
          <a:p>
            <a:r>
              <a:rPr lang="tr-TR" sz="3000" dirty="0" smtClean="0"/>
              <a:t>İHRACATININ %82’LİK KISMI ASYA (Türkiye dahil) %8’LİK KISMI AVRUPA’YA, %4’Ü AFRİKA’YA, %2’Sİ K. AMERİKA’YA (VEYA %49’U APEC ÜLKELERİNE) YAPILMIŞTIR (2015)</a:t>
            </a:r>
          </a:p>
          <a:p>
            <a:r>
              <a:rPr lang="tr-TR" sz="3000" dirty="0" smtClean="0"/>
              <a:t>BAŞLICA İHRACAT PAZARLARI AŞAĞIDA BELİRTİLEN ÜLKELERDİR:</a:t>
            </a:r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endParaRPr lang="tr-TR" sz="3000" dirty="0" smtClean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5291346"/>
              </p:ext>
            </p:extLst>
          </p:nvPr>
        </p:nvGraphicFramePr>
        <p:xfrm>
          <a:off x="808703" y="3451122"/>
          <a:ext cx="10075985" cy="2787445"/>
        </p:xfrm>
        <a:graphic>
          <a:graphicData uri="http://schemas.openxmlformats.org/drawingml/2006/table">
            <a:tbl>
              <a:tblPr firstRow="1" firstCol="1" bandRow="1"/>
              <a:tblGrid>
                <a:gridCol w="5011615"/>
                <a:gridCol w="5064370"/>
              </a:tblGrid>
              <a:tr h="2787445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Japonya 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Hindistan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Çin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Umman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 Kore 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Suudi Arabistan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Singapur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Tayland</a:t>
                      </a:r>
                      <a:endParaRPr lang="tr-TR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Pakistan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0" indent="-4572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Hong</a:t>
                      </a:r>
                      <a:r>
                        <a:rPr lang="tr-TR" sz="2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Kong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728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520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TÜRKİYE’NİN BAE’NE İHRACATI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31097108"/>
              </p:ext>
            </p:extLst>
          </p:nvPr>
        </p:nvGraphicFramePr>
        <p:xfrm>
          <a:off x="286438" y="1078522"/>
          <a:ext cx="11674503" cy="556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22"/>
                <a:gridCol w="7253195"/>
                <a:gridCol w="1681316"/>
                <a:gridCol w="1637070"/>
              </a:tblGrid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Ürün (1.000$)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2016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7108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Altın (işlenmemiş)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857,247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1,618,860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7113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Mücevherat (Altın,</a:t>
                      </a:r>
                      <a:r>
                        <a:rPr lang="tr-TR" sz="2400" baseline="0" dirty="0" smtClean="0">
                          <a:latin typeface="+mj-lt"/>
                        </a:rPr>
                        <a:t> pırlanta)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1,168,767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1,436,343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7214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Demir veya alaşımsız çelikten çubuklar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522,587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408,630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2710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Akaryakıt (benzin, motorin)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569,791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355,859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8504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Elektrik transformatörleri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23,717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71,374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5702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Halılar </a:t>
                      </a:r>
                      <a:r>
                        <a:rPr lang="tr-TR" sz="2000" dirty="0" smtClean="0">
                          <a:latin typeface="+mj-lt"/>
                        </a:rPr>
                        <a:t>(sentetik veya suni dokumaya elverişli maddelerden)</a:t>
                      </a:r>
                      <a:endParaRPr lang="tr-TR" sz="20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65,879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69,987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6802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Mermer, traverten ve su mermeri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49,247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49,025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4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9403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Mobilyalar  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39,854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42,387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8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8537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Elektrik tabloları, panoları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27,259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>
                          <a:latin typeface="+mj-lt"/>
                          <a:cs typeface="Arial" pitchFamily="34" charset="0"/>
                        </a:rPr>
                        <a:t>40,251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635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+mj-lt"/>
                        </a:rPr>
                        <a:t>7216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>
                          <a:latin typeface="+mj-lt"/>
                        </a:rPr>
                        <a:t>Demir veya alaşımsız çelikten profiller</a:t>
                      </a:r>
                      <a:endParaRPr lang="tr-TR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27,259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+mj-lt"/>
                          <a:cs typeface="Arial" pitchFamily="34" charset="0"/>
                        </a:rPr>
                        <a:t>40,251</a:t>
                      </a:r>
                      <a:endParaRPr lang="tr-TR" sz="2400" dirty="0">
                        <a:latin typeface="+mj-lt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08">
                <a:tc>
                  <a:txBody>
                    <a:bodyPr/>
                    <a:lstStyle/>
                    <a:p>
                      <a:pPr algn="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>
                          <a:latin typeface="+mj-lt"/>
                        </a:rPr>
                        <a:t>4,681,402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b="1" dirty="0" smtClean="0">
                          <a:latin typeface="+mj-lt"/>
                        </a:rPr>
                        <a:t>5,406,224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484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TÜRKİYE’NİN BAE’NE İHRACATI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İçerik Yer Tutucus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29755298"/>
              </p:ext>
            </p:extLst>
          </p:nvPr>
        </p:nvGraphicFramePr>
        <p:xfrm>
          <a:off x="650080" y="1811337"/>
          <a:ext cx="10891839" cy="4607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662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9951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TÜRKİYE’NİN BAE’DEN İTHALATI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847121"/>
              </p:ext>
            </p:extLst>
          </p:nvPr>
        </p:nvGraphicFramePr>
        <p:xfrm>
          <a:off x="442450" y="1488833"/>
          <a:ext cx="11208775" cy="4255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985"/>
                <a:gridCol w="5987635"/>
                <a:gridCol w="1434438"/>
                <a:gridCol w="1434439"/>
                <a:gridCol w="1499278"/>
              </a:tblGrid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/>
                        <a:t>gtip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İlk On Ürün (1.000$)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2016</a:t>
                      </a:r>
                      <a:endParaRPr lang="tr-T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7108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Altın (işlenmemiş)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2,437,321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1,499,290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3,133,380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7601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Alüminyum (işlenmemiş)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155,182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174,018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126,913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3901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Etilen polimerleri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40,880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91,260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/>
                        <a:t>106,489</a:t>
                      </a: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7113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Mücevherci eşyası  (altın, pırlanta)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300,297</a:t>
                      </a:r>
                      <a:endParaRPr lang="tr-TR" sz="2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92,407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/>
                        <a:t>82,312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2710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Akaryakıt (motorin, 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480</a:t>
                      </a:r>
                      <a:endParaRPr lang="tr-TR" sz="2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97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58,862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576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3902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b="0" dirty="0" err="1" smtClean="0"/>
                        <a:t>Propilen</a:t>
                      </a:r>
                      <a:r>
                        <a:rPr lang="tr-TR" sz="2400" b="0" dirty="0" smtClean="0"/>
                        <a:t> (</a:t>
                      </a:r>
                      <a:r>
                        <a:rPr lang="tr-TR" sz="2400" b="0" dirty="0" err="1" smtClean="0"/>
                        <a:t>polipropilen</a:t>
                      </a:r>
                      <a:r>
                        <a:rPr lang="tr-TR" sz="2400" b="0" dirty="0" smtClean="0"/>
                        <a:t>, </a:t>
                      </a:r>
                      <a:r>
                        <a:rPr lang="tr-TR" sz="2400" b="0" dirty="0" err="1" smtClean="0"/>
                        <a:t>propilen</a:t>
                      </a:r>
                      <a:r>
                        <a:rPr lang="tr-TR" sz="2400" b="0" dirty="0" smtClean="0"/>
                        <a:t> kopolimerleri)</a:t>
                      </a:r>
                      <a:endParaRPr lang="tr-TR" sz="2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33,086</a:t>
                      </a:r>
                      <a:endParaRPr lang="tr-TR" sz="2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47,073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/>
                        <a:t>47,701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586">
                <a:tc>
                  <a:txBody>
                    <a:bodyPr/>
                    <a:lstStyle/>
                    <a:p>
                      <a:pPr algn="r"/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GENEL TOPLAM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/>
                        <a:t>3,253,024</a:t>
                      </a:r>
                      <a:endParaRPr lang="tr-TR" sz="2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2,008,690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3,701,152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18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39213"/>
            <a:ext cx="10515600" cy="752168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EKONOMİDEKİ BAŞLICA SORUNLAR</a:t>
            </a:r>
            <a:endParaRPr lang="tr-TR" sz="36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8036" y="1504335"/>
            <a:ext cx="11112687" cy="4513008"/>
          </a:xfrm>
        </p:spPr>
        <p:txBody>
          <a:bodyPr>
            <a:noAutofit/>
          </a:bodyPr>
          <a:lstStyle/>
          <a:p>
            <a:pPr marL="0" indent="0"/>
            <a:r>
              <a:rPr lang="tr-TR" sz="3000" dirty="0" smtClean="0">
                <a:cs typeface="Microsoft Sans Serif" pitchFamily="34" charset="0"/>
              </a:rPr>
              <a:t>ÇİN &amp; JAPONYA EKONOMİSİNİN DARALMASI</a:t>
            </a:r>
          </a:p>
          <a:p>
            <a:pPr marL="0" indent="0"/>
            <a:r>
              <a:rPr lang="tr-TR" sz="3000" dirty="0" smtClean="0">
                <a:cs typeface="Microsoft Sans Serif" pitchFamily="34" charset="0"/>
              </a:rPr>
              <a:t>PETROL VARİL FİYATININ (100$’DAN 50$’A) DÜŞMESİ (2014 HAZ)</a:t>
            </a:r>
          </a:p>
          <a:p>
            <a:pPr marL="0" indent="0"/>
            <a:r>
              <a:rPr lang="tr-TR" sz="3000" dirty="0" smtClean="0">
                <a:cs typeface="Microsoft Sans Serif" pitchFamily="34" charset="0"/>
              </a:rPr>
              <a:t>ENERJİ İHRACAT GELİRİNİN AZALMASI</a:t>
            </a:r>
          </a:p>
          <a:p>
            <a:pPr marL="0" indent="0"/>
            <a:r>
              <a:rPr lang="tr-TR" sz="3000" dirty="0" smtClean="0">
                <a:cs typeface="Microsoft Sans Serif" pitchFamily="34" charset="0"/>
              </a:rPr>
              <a:t>SIKI PARASAL VE MALİ TEDBİRLER</a:t>
            </a:r>
          </a:p>
          <a:p>
            <a:pPr marL="0" indent="0"/>
            <a:r>
              <a:rPr lang="tr-TR" sz="3000" dirty="0" smtClean="0">
                <a:cs typeface="Microsoft Sans Serif" pitchFamily="34" charset="0"/>
              </a:rPr>
              <a:t>FİNANSAL DARALMA -TALEBİN/HARCAMALARIN KÜÇÜLMESİ</a:t>
            </a:r>
          </a:p>
          <a:p>
            <a:pPr marL="0" indent="0"/>
            <a:r>
              <a:rPr lang="tr-TR" sz="3000" dirty="0" smtClean="0">
                <a:cs typeface="Microsoft Sans Serif" pitchFamily="34" charset="0"/>
              </a:rPr>
              <a:t>BÖLGESEL TERÖR SORUNLARI</a:t>
            </a:r>
          </a:p>
          <a:p>
            <a:r>
              <a:rPr lang="tr-TR" sz="3000" dirty="0" smtClean="0">
                <a:cs typeface="Microsoft Sans Serif" pitchFamily="34" charset="0"/>
              </a:rPr>
              <a:t>İRAN’IN BATI (ABD) İLE YAŞADIĞI SİYASİ SORUNLAR</a:t>
            </a:r>
            <a:endParaRPr lang="tr-TR" sz="3000" dirty="0"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8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9293"/>
            <a:ext cx="10515600" cy="49236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İDARİ YAPI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3388" y="648930"/>
            <a:ext cx="11633812" cy="6002594"/>
          </a:xfrm>
        </p:spPr>
        <p:txBody>
          <a:bodyPr>
            <a:noAutofit/>
          </a:bodyPr>
          <a:lstStyle/>
          <a:p>
            <a:r>
              <a:rPr lang="tr-TR" sz="3000" dirty="0" smtClean="0"/>
              <a:t>2 ARALIK 1971 BAĞIMSIZLIK GÜNÜ (İngiltere’den)</a:t>
            </a:r>
          </a:p>
          <a:p>
            <a:r>
              <a:rPr lang="tr-TR" sz="3000" dirty="0" smtClean="0"/>
              <a:t>7 EMİRLİKTEN (ŞEHİRDEN) OLUŞAN FEDERASYONDUR</a:t>
            </a:r>
          </a:p>
          <a:p>
            <a:r>
              <a:rPr lang="tr-TR" sz="3000" dirty="0" smtClean="0"/>
              <a:t>BAŞKENT ABU DHABİ, TİCARET MERKEZİ DUBAİ’DİR. </a:t>
            </a:r>
          </a:p>
          <a:p>
            <a:r>
              <a:rPr lang="tr-TR" sz="3000" dirty="0" smtClean="0"/>
              <a:t>ABU DHABİ EMİRİ DEVLET BAŞKANI, DUBAİ EMİRİ BAŞBAKANDIR</a:t>
            </a:r>
          </a:p>
          <a:p>
            <a:r>
              <a:rPr lang="tr-TR" sz="3000" dirty="0" smtClean="0"/>
              <a:t>YEDİ EMİRDEN OLUŞAN FEDERAL YÜKSEK KONSEY, EN ÜST OTORİTEDİR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3000" dirty="0" smtClean="0"/>
              <a:t>YÖNETİMDE ABU DHABİ EMİRİNİN AĞIRLIĞI VARDIR</a:t>
            </a:r>
          </a:p>
          <a:p>
            <a:r>
              <a:rPr lang="tr-TR" sz="3000" dirty="0" smtClean="0"/>
              <a:t>40 ÜYELİ FEDERAL ULUSAL KONSEY (üyelerinin yarısı seçimle, yarısı FYK tarafından belirlenir, kararları tavsiye niteliğindedir)</a:t>
            </a:r>
          </a:p>
          <a:p>
            <a:r>
              <a:rPr lang="tr-TR" sz="3000" dirty="0" smtClean="0"/>
              <a:t>FEDERAL YÜKSEK MAHKEME, EN ÜST MAHKEMEDİR</a:t>
            </a:r>
          </a:p>
          <a:p>
            <a:r>
              <a:rPr lang="tr-TR" sz="3000" dirty="0" smtClean="0"/>
              <a:t>RESMİ DİL ARAPÇADIR, ANCAK İNGİLİZCE YAYGIN KONUŞULMAKTADIR</a:t>
            </a:r>
          </a:p>
          <a:p>
            <a:r>
              <a:rPr lang="tr-TR" sz="3000" dirty="0" smtClean="0"/>
              <a:t>9 MİLYON NÜFUSUN ÇOĞU (%85’i) ÇALIŞMAK İÇİN GELEN GÖÇMENDİR (Hindistan, Pakistan, Filipinler, Mısır, Lübnan)</a:t>
            </a:r>
          </a:p>
          <a:p>
            <a:endParaRPr lang="tr-TR" sz="3000" dirty="0" smtClean="0"/>
          </a:p>
        </p:txBody>
      </p:sp>
    </p:spTree>
    <p:extLst>
      <p:ext uri="{BB962C8B-B14F-4D97-AF65-F5344CB8AC3E}">
        <p14:creationId xmlns="" xmlns:p14="http://schemas.microsoft.com/office/powerpoint/2010/main" val="142517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99293"/>
            <a:ext cx="105156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BAE’DE İŞ KURMA &amp; TİCARİ FAALİYET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015" y="870156"/>
            <a:ext cx="11816862" cy="5796116"/>
          </a:xfrm>
        </p:spPr>
        <p:txBody>
          <a:bodyPr>
            <a:noAutofit/>
          </a:bodyPr>
          <a:lstStyle/>
          <a:p>
            <a:r>
              <a:rPr lang="tr-TR" sz="3000" dirty="0" smtClean="0"/>
              <a:t>Yabancılar BAE’de </a:t>
            </a:r>
            <a:r>
              <a:rPr lang="tr-TR" sz="3000" u="sng" dirty="0" smtClean="0"/>
              <a:t>başlıca üç şekilde </a:t>
            </a:r>
            <a:r>
              <a:rPr lang="tr-TR" sz="3000" dirty="0" smtClean="0"/>
              <a:t>yerleşik faaliyet gösterebilirler;</a:t>
            </a:r>
          </a:p>
          <a:p>
            <a:r>
              <a:rPr lang="tr-TR" sz="3000" dirty="0" smtClean="0"/>
              <a:t>Şube Açmak, Temsilcilik Ofisi Açmak, Limited Şirket (LLC) kurmak</a:t>
            </a:r>
          </a:p>
          <a:p>
            <a:pPr lvl="1">
              <a:buFont typeface="Wingdings" pitchFamily="2" charset="2"/>
              <a:buChar char="ü"/>
            </a:pPr>
            <a:r>
              <a:rPr lang="tr-TR" sz="3000" dirty="0" smtClean="0"/>
              <a:t>Veya Serbest Bölgelerde (SB) şirket kurulması</a:t>
            </a:r>
          </a:p>
          <a:p>
            <a:r>
              <a:rPr lang="tr-TR" sz="3000" dirty="0" smtClean="0"/>
              <a:t>Yetkili tescil kurumu Ekonomi ve Ticaret Bakanlığıdır</a:t>
            </a:r>
          </a:p>
          <a:p>
            <a:r>
              <a:rPr lang="tr-TR" sz="3000" dirty="0" smtClean="0"/>
              <a:t>Şube, Merkezin iştigal alanı kapsamında ticari faaliyette bulunabilir</a:t>
            </a:r>
          </a:p>
          <a:p>
            <a:r>
              <a:rPr lang="tr-TR" sz="3000" dirty="0" smtClean="0"/>
              <a:t>Temsilcilik Ofisi, sadece tanıtım/reklam faaliyetiyle sınırlıdır</a:t>
            </a:r>
          </a:p>
          <a:p>
            <a:r>
              <a:rPr lang="tr-TR" sz="3000" dirty="0" smtClean="0"/>
              <a:t>LLC, asgari 82.000 $ sermayeyle kurulabilir </a:t>
            </a:r>
            <a:r>
              <a:rPr lang="tr-TR" dirty="0" smtClean="0"/>
              <a:t>(banka/finans/sigorta hariç)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r-TR" sz="3000" dirty="0" smtClean="0"/>
              <a:t>BAE vatandaşının (%51 oranında) ortaklığı şarttır</a:t>
            </a:r>
          </a:p>
          <a:p>
            <a:r>
              <a:rPr lang="tr-TR" sz="3000" dirty="0" smtClean="0"/>
              <a:t>Tescil için sunulacak ilgili (Türk) belgelerin yeminli Arapça tercümesi şart</a:t>
            </a:r>
          </a:p>
          <a:p>
            <a:r>
              <a:rPr lang="tr-TR" sz="3000" dirty="0" err="1" smtClean="0"/>
              <a:t>SB’lerde</a:t>
            </a:r>
            <a:r>
              <a:rPr lang="tr-TR" sz="3000" dirty="0" smtClean="0"/>
              <a:t> “BAE’li ortak” şartı yoktur, vergilerden muafiyet </a:t>
            </a:r>
            <a:r>
              <a:rPr lang="tr-TR" sz="3000" dirty="0" err="1" smtClean="0"/>
              <a:t>sözkonusudur</a:t>
            </a:r>
            <a:endParaRPr lang="tr-TR" sz="3000" dirty="0" smtClean="0"/>
          </a:p>
          <a:p>
            <a:r>
              <a:rPr lang="tr-TR" sz="3000" dirty="0" smtClean="0"/>
              <a:t>%100 BAE sermayeli şirket Ticari </a:t>
            </a:r>
            <a:r>
              <a:rPr lang="tr-TR" sz="3000" dirty="0" err="1" smtClean="0"/>
              <a:t>Acenta</a:t>
            </a:r>
            <a:r>
              <a:rPr lang="tr-TR" sz="3000" dirty="0" smtClean="0"/>
              <a:t> da tayin edilebilir</a:t>
            </a:r>
            <a:endParaRPr lang="tr-TR" sz="3000" dirty="0"/>
          </a:p>
        </p:txBody>
      </p:sp>
    </p:spTree>
    <p:extLst>
      <p:ext uri="{BB962C8B-B14F-4D97-AF65-F5344CB8AC3E}">
        <p14:creationId xmlns="" xmlns:p14="http://schemas.microsoft.com/office/powerpoint/2010/main" val="2404221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234463"/>
            <a:ext cx="10515600" cy="57443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TAVSİYELER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7586" y="734786"/>
            <a:ext cx="11637323" cy="5878285"/>
          </a:xfrm>
        </p:spPr>
        <p:txBody>
          <a:bodyPr>
            <a:noAutofit/>
          </a:bodyPr>
          <a:lstStyle/>
          <a:p>
            <a:r>
              <a:rPr lang="tr-TR" sz="3100" dirty="0" smtClean="0"/>
              <a:t>DENİZYOLUYLA TAŞIMACILIK</a:t>
            </a:r>
          </a:p>
          <a:p>
            <a:r>
              <a:rPr lang="tr-TR" sz="3100" dirty="0" smtClean="0"/>
              <a:t>PEŞİN veya AKREDİTİF ÖDEME YOLUYLA İHRACAT YAPILMASI</a:t>
            </a:r>
          </a:p>
          <a:p>
            <a:r>
              <a:rPr lang="tr-TR" sz="3100" dirty="0" smtClean="0"/>
              <a:t>TALEP EDİLEN ÜRÜN TEKNİK ÖZELLİKLERİNİN VEYA KULLANILACAĞI PROJENİN DETAYLI BİR ŞEKİLDE ÖĞRENİLMESİ</a:t>
            </a:r>
          </a:p>
          <a:p>
            <a:r>
              <a:rPr lang="tr-TR" sz="3100" dirty="0" smtClean="0"/>
              <a:t>ÜRÜN AMBALAJLARINDA; AÇIKLAMANIN ARAPÇA VE İNGİLİZCE OLMASI, </a:t>
            </a:r>
            <a:r>
              <a:rPr lang="tr-TR" sz="3000" cap="all" dirty="0" smtClean="0"/>
              <a:t>NET </a:t>
            </a:r>
            <a:r>
              <a:rPr lang="tr-TR" sz="3000" cap="all" dirty="0" err="1" smtClean="0"/>
              <a:t>ağIrlIk</a:t>
            </a:r>
            <a:r>
              <a:rPr lang="tr-TR" sz="3000" cap="all" dirty="0"/>
              <a:t>, </a:t>
            </a:r>
            <a:r>
              <a:rPr lang="tr-TR" sz="3000" cap="all" dirty="0" smtClean="0"/>
              <a:t>üretim/son </a:t>
            </a:r>
            <a:r>
              <a:rPr lang="tr-TR" sz="3000" cap="all" dirty="0"/>
              <a:t>kullanma </a:t>
            </a:r>
            <a:r>
              <a:rPr lang="tr-TR" sz="3000" cap="all" dirty="0" err="1" smtClean="0"/>
              <a:t>tarİhİ</a:t>
            </a:r>
            <a:r>
              <a:rPr lang="tr-TR" sz="3000" cap="all" dirty="0" smtClean="0"/>
              <a:t>, </a:t>
            </a:r>
            <a:r>
              <a:rPr lang="tr-TR" sz="3000" cap="all" dirty="0" err="1" smtClean="0"/>
              <a:t>İçerİğİ</a:t>
            </a:r>
            <a:r>
              <a:rPr lang="tr-TR" sz="3000" cap="all" dirty="0" smtClean="0"/>
              <a:t> </a:t>
            </a:r>
            <a:r>
              <a:rPr lang="tr-TR" sz="3000" cap="all" dirty="0"/>
              <a:t>ve üretim </a:t>
            </a:r>
            <a:r>
              <a:rPr lang="tr-TR" sz="3000" cap="all" dirty="0" smtClean="0"/>
              <a:t>yerİ/MENŞEİ </a:t>
            </a:r>
            <a:r>
              <a:rPr lang="tr-TR" sz="3000" cap="all" dirty="0" err="1" smtClean="0"/>
              <a:t>bİlgİlerİnİn</a:t>
            </a:r>
            <a:r>
              <a:rPr lang="tr-TR" sz="3000" cap="all" dirty="0" smtClean="0"/>
              <a:t> </a:t>
            </a:r>
            <a:r>
              <a:rPr lang="tr-TR" sz="3000" cap="all" dirty="0" err="1" smtClean="0"/>
              <a:t>bulunmasI</a:t>
            </a:r>
            <a:endParaRPr lang="tr-TR" sz="3000" cap="all" dirty="0" smtClean="0"/>
          </a:p>
          <a:p>
            <a:r>
              <a:rPr lang="tr-TR" sz="3000" cap="all" dirty="0" smtClean="0"/>
              <a:t>ÜLKE GENELİNDE GENİŞ DAĞITIM AĞINA SAHİP TİCARİ ACENTA TAYİN EDİLMESİ, TEMSİLCİLİK VERİLMESİ</a:t>
            </a:r>
          </a:p>
          <a:p>
            <a:r>
              <a:rPr lang="tr-TR" sz="3000" cap="all" dirty="0" smtClean="0"/>
              <a:t>YÖNETİCİLERİN YABANCI UYRUKLU (HİND, PAKİ, LÜB, İNG) OLMASI</a:t>
            </a:r>
          </a:p>
          <a:p>
            <a:r>
              <a:rPr lang="tr-TR" sz="3000" cap="all" dirty="0" smtClean="0"/>
              <a:t>DUBAİ’DE </a:t>
            </a:r>
            <a:r>
              <a:rPr lang="tr-TR" sz="3000" cap="all" dirty="0" err="1" smtClean="0"/>
              <a:t>Ulusl</a:t>
            </a:r>
            <a:r>
              <a:rPr lang="tr-TR" sz="3000" cap="all" dirty="0" smtClean="0"/>
              <a:t> </a:t>
            </a:r>
            <a:r>
              <a:rPr lang="tr-TR" sz="3000" cap="all" dirty="0" err="1" smtClean="0"/>
              <a:t>sektörel</a:t>
            </a:r>
            <a:r>
              <a:rPr lang="tr-TR" sz="3000" cap="all" dirty="0" smtClean="0"/>
              <a:t> ticaret </a:t>
            </a:r>
            <a:r>
              <a:rPr lang="tr-TR" sz="3000" cap="all" dirty="0" err="1" smtClean="0"/>
              <a:t>fuarlarIna</a:t>
            </a:r>
            <a:r>
              <a:rPr lang="tr-TR" sz="3000" cap="all" dirty="0" smtClean="0"/>
              <a:t> </a:t>
            </a:r>
            <a:r>
              <a:rPr lang="tr-TR" sz="3000" cap="all" dirty="0" err="1" smtClean="0"/>
              <a:t>katIlIm</a:t>
            </a:r>
            <a:r>
              <a:rPr lang="tr-TR" sz="3000" cap="all" dirty="0" smtClean="0"/>
              <a:t> </a:t>
            </a:r>
            <a:r>
              <a:rPr lang="tr-TR" sz="3000" cap="all" dirty="0" err="1" smtClean="0"/>
              <a:t>sağlanmasI</a:t>
            </a:r>
            <a:endParaRPr lang="tr-TR" sz="3000" cap="all" dirty="0" smtClean="0"/>
          </a:p>
          <a:p>
            <a:r>
              <a:rPr lang="tr-TR" sz="3000" cap="all" dirty="0" smtClean="0"/>
              <a:t>CUMA &amp; CTESİ HAFTASONU TATİLİDİR</a:t>
            </a:r>
            <a:endParaRPr lang="tr-TR" sz="3000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1226"/>
            <a:ext cx="10515600" cy="663677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FAYDALI LİNKLER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6697" y="988142"/>
            <a:ext cx="10867103" cy="5515897"/>
          </a:xfrm>
        </p:spPr>
        <p:txBody>
          <a:bodyPr>
            <a:noAutofit/>
          </a:bodyPr>
          <a:lstStyle/>
          <a:p>
            <a:r>
              <a:rPr lang="tr-TR" sz="2000" dirty="0" smtClean="0">
                <a:hlinkClick r:id="rId2"/>
              </a:rPr>
              <a:t>www.trademap.org</a:t>
            </a:r>
            <a:r>
              <a:rPr lang="tr-TR" sz="2000" dirty="0" smtClean="0"/>
              <a:t> (Dış Ticaret İstatistik-DTÖ/ITC)</a:t>
            </a:r>
          </a:p>
          <a:p>
            <a:r>
              <a:rPr lang="tr-TR" sz="2000" u="sng" dirty="0" smtClean="0">
                <a:hlinkClick r:id="rId3"/>
              </a:rPr>
              <a:t>www.</a:t>
            </a:r>
            <a:r>
              <a:rPr lang="tr-TR" sz="2000" u="sng" dirty="0" err="1" smtClean="0">
                <a:hlinkClick r:id="rId3"/>
              </a:rPr>
              <a:t>uaecabinet</a:t>
            </a:r>
            <a:r>
              <a:rPr lang="tr-TR" sz="2000" u="sng" dirty="0" smtClean="0">
                <a:hlinkClick r:id="rId3"/>
              </a:rPr>
              <a:t>.</a:t>
            </a:r>
            <a:r>
              <a:rPr lang="tr-TR" sz="2000" u="sng" dirty="0" err="1" smtClean="0">
                <a:hlinkClick r:id="rId3"/>
              </a:rPr>
              <a:t>ae</a:t>
            </a:r>
            <a:r>
              <a:rPr lang="tr-TR" sz="2000" dirty="0" smtClean="0"/>
              <a:t> </a:t>
            </a:r>
            <a:r>
              <a:rPr lang="tr-TR" sz="2000" u="sng" dirty="0" smtClean="0"/>
              <a:t>(BAE Hükümeti)</a:t>
            </a:r>
            <a:endParaRPr lang="tr-TR" sz="2000" dirty="0" smtClean="0"/>
          </a:p>
          <a:p>
            <a:r>
              <a:rPr lang="tr-TR" sz="2000" dirty="0" smtClean="0">
                <a:hlinkClick r:id="rId4"/>
              </a:rPr>
              <a:t>http://www.</a:t>
            </a:r>
            <a:r>
              <a:rPr lang="tr-TR" sz="2000" dirty="0" err="1" smtClean="0">
                <a:hlinkClick r:id="rId4"/>
              </a:rPr>
              <a:t>economy</a:t>
            </a:r>
            <a:r>
              <a:rPr lang="tr-TR" sz="2000" dirty="0" smtClean="0">
                <a:hlinkClick r:id="rId4"/>
              </a:rPr>
              <a:t>.</a:t>
            </a:r>
            <a:r>
              <a:rPr lang="tr-TR" sz="2000" dirty="0" err="1" smtClean="0">
                <a:hlinkClick r:id="rId4"/>
              </a:rPr>
              <a:t>ae</a:t>
            </a:r>
            <a:r>
              <a:rPr lang="tr-TR" sz="2000" dirty="0" smtClean="0"/>
              <a:t>  (Ekonomi Bakanlığı)</a:t>
            </a:r>
          </a:p>
          <a:p>
            <a:r>
              <a:rPr lang="tr-TR" sz="2000" dirty="0" smtClean="0">
                <a:hlinkClick r:id="rId5"/>
              </a:rPr>
              <a:t>www.</a:t>
            </a:r>
            <a:r>
              <a:rPr lang="tr-TR" sz="2000" dirty="0" err="1" smtClean="0">
                <a:hlinkClick r:id="rId5"/>
              </a:rPr>
              <a:t>mof</a:t>
            </a:r>
            <a:r>
              <a:rPr lang="tr-TR" sz="2000" dirty="0" smtClean="0">
                <a:hlinkClick r:id="rId5"/>
              </a:rPr>
              <a:t>.gov.</a:t>
            </a:r>
            <a:r>
              <a:rPr lang="tr-TR" sz="2000" dirty="0" err="1" smtClean="0">
                <a:hlinkClick r:id="rId5"/>
              </a:rPr>
              <a:t>ae</a:t>
            </a:r>
            <a:r>
              <a:rPr lang="tr-TR" sz="2000" dirty="0" smtClean="0"/>
              <a:t>  (Maliye Bakanlığı)</a:t>
            </a:r>
          </a:p>
          <a:p>
            <a:r>
              <a:rPr lang="tr-TR" sz="2000" dirty="0" smtClean="0">
                <a:hlinkClick r:id="rId6"/>
              </a:rPr>
              <a:t>www.</a:t>
            </a:r>
            <a:r>
              <a:rPr lang="tr-TR" sz="2000" dirty="0" err="1" smtClean="0">
                <a:hlinkClick r:id="rId6"/>
              </a:rPr>
              <a:t>fca</a:t>
            </a:r>
            <a:r>
              <a:rPr lang="tr-TR" sz="2000" dirty="0" smtClean="0">
                <a:hlinkClick r:id="rId6"/>
              </a:rPr>
              <a:t>.gov.</a:t>
            </a:r>
            <a:r>
              <a:rPr lang="tr-TR" sz="2000" dirty="0" err="1" smtClean="0">
                <a:hlinkClick r:id="rId6"/>
              </a:rPr>
              <a:t>ae</a:t>
            </a:r>
            <a:r>
              <a:rPr lang="tr-TR" sz="2000" dirty="0" smtClean="0"/>
              <a:t> (BAE Gümrükler Genel İdaresi)</a:t>
            </a:r>
          </a:p>
          <a:p>
            <a:r>
              <a:rPr lang="tr-TR" sz="2000" u="sng" dirty="0" smtClean="0">
                <a:hlinkClick r:id="rId7"/>
              </a:rPr>
              <a:t>www.</a:t>
            </a:r>
            <a:r>
              <a:rPr lang="tr-TR" sz="2000" u="sng" dirty="0" err="1" smtClean="0">
                <a:hlinkClick r:id="rId7"/>
              </a:rPr>
              <a:t>dubaicustoms</a:t>
            </a:r>
            <a:r>
              <a:rPr lang="tr-TR" sz="2000" u="sng" dirty="0" smtClean="0">
                <a:hlinkClick r:id="rId7"/>
              </a:rPr>
              <a:t>.gov.</a:t>
            </a:r>
            <a:r>
              <a:rPr lang="tr-TR" sz="2000" u="sng" dirty="0" err="1" smtClean="0">
                <a:hlinkClick r:id="rId7"/>
              </a:rPr>
              <a:t>ae</a:t>
            </a:r>
            <a:r>
              <a:rPr lang="tr-TR" sz="2000" u="sng" dirty="0" smtClean="0"/>
              <a:t> (Dubai Gümrük İdaresi)</a:t>
            </a:r>
            <a:endParaRPr lang="tr-TR" sz="2000" dirty="0" smtClean="0"/>
          </a:p>
          <a:p>
            <a:r>
              <a:rPr lang="tr-TR" sz="2000" u="sng" dirty="0" smtClean="0">
                <a:hlinkClick r:id="rId8"/>
              </a:rPr>
              <a:t>www.</a:t>
            </a:r>
            <a:r>
              <a:rPr lang="tr-TR" sz="2000" u="sng" dirty="0" err="1" smtClean="0">
                <a:hlinkClick r:id="rId8"/>
              </a:rPr>
              <a:t>uaefreezones</a:t>
            </a:r>
            <a:r>
              <a:rPr lang="tr-TR" sz="2000" u="sng" dirty="0" smtClean="0">
                <a:hlinkClick r:id="rId8"/>
              </a:rPr>
              <a:t>.com</a:t>
            </a:r>
            <a:r>
              <a:rPr lang="tr-TR" sz="2000" u="sng" dirty="0" smtClean="0"/>
              <a:t> (BAE Serbest Bölgeleri)</a:t>
            </a:r>
          </a:p>
          <a:p>
            <a:r>
              <a:rPr lang="tr-TR" sz="2000" u="sng" dirty="0" smtClean="0">
                <a:hlinkClick r:id="rId9"/>
              </a:rPr>
              <a:t>http://www.</a:t>
            </a:r>
            <a:r>
              <a:rPr lang="tr-TR" sz="2000" u="sng" dirty="0" err="1" smtClean="0">
                <a:hlinkClick r:id="rId9"/>
              </a:rPr>
              <a:t>uaeinteract</a:t>
            </a:r>
            <a:r>
              <a:rPr lang="tr-TR" sz="2000" u="sng" dirty="0" smtClean="0">
                <a:hlinkClick r:id="rId9"/>
              </a:rPr>
              <a:t>.com/</a:t>
            </a:r>
            <a:r>
              <a:rPr lang="tr-TR" sz="2000" u="sng" dirty="0" smtClean="0"/>
              <a:t> (BAE Haber Ajansı)</a:t>
            </a:r>
          </a:p>
          <a:p>
            <a:r>
              <a:rPr lang="tr-TR" sz="2000" u="sng" dirty="0" smtClean="0">
                <a:hlinkClick r:id="rId10"/>
              </a:rPr>
              <a:t>http://jafza.ae/</a:t>
            </a:r>
            <a:r>
              <a:rPr lang="tr-TR" sz="2000" u="sng" dirty="0" smtClean="0"/>
              <a:t> (Dubai </a:t>
            </a:r>
            <a:r>
              <a:rPr lang="tr-TR" sz="2000" u="sng" dirty="0" err="1" smtClean="0"/>
              <a:t>Jebel</a:t>
            </a:r>
            <a:r>
              <a:rPr lang="tr-TR" sz="2000" u="sng" dirty="0" smtClean="0"/>
              <a:t> Ali Serbest Bölgesi)</a:t>
            </a:r>
          </a:p>
          <a:p>
            <a:r>
              <a:rPr lang="tr-TR" sz="2000" u="sng" dirty="0" smtClean="0">
                <a:hlinkClick r:id="rId11"/>
              </a:rPr>
              <a:t>www.esma.gov.</a:t>
            </a:r>
            <a:r>
              <a:rPr lang="tr-TR" sz="2000" u="sng" dirty="0" err="1" smtClean="0">
                <a:hlinkClick r:id="rId11"/>
              </a:rPr>
              <a:t>ae</a:t>
            </a:r>
            <a:r>
              <a:rPr lang="tr-TR" sz="2000" u="sng" dirty="0" smtClean="0"/>
              <a:t> (Standardizasyon Kurumu)</a:t>
            </a:r>
          </a:p>
          <a:p>
            <a:r>
              <a:rPr lang="tr-TR" sz="2000" u="sng" dirty="0" smtClean="0">
                <a:hlinkClick r:id="rId12"/>
              </a:rPr>
              <a:t>http://halal.ae/en-us</a:t>
            </a:r>
            <a:r>
              <a:rPr lang="tr-TR" sz="2000" u="sng" dirty="0" smtClean="0"/>
              <a:t> (Helal Sertifikası Birimi)</a:t>
            </a:r>
          </a:p>
          <a:p>
            <a:r>
              <a:rPr lang="tr-TR" sz="2000" u="sng" dirty="0" smtClean="0">
                <a:hlinkClick r:id="rId13"/>
              </a:rPr>
              <a:t>www.</a:t>
            </a:r>
            <a:r>
              <a:rPr lang="tr-TR" sz="2000" u="sng" dirty="0" err="1" smtClean="0">
                <a:hlinkClick r:id="rId13"/>
              </a:rPr>
              <a:t>dm.gov</a:t>
            </a:r>
            <a:r>
              <a:rPr lang="tr-TR" sz="2000" u="sng" dirty="0" smtClean="0">
                <a:hlinkClick r:id="rId13"/>
              </a:rPr>
              <a:t>.</a:t>
            </a:r>
            <a:r>
              <a:rPr lang="tr-TR" sz="2000" u="sng" dirty="0" err="1" smtClean="0">
                <a:hlinkClick r:id="rId13"/>
              </a:rPr>
              <a:t>ae</a:t>
            </a:r>
            <a:r>
              <a:rPr lang="tr-TR" sz="2000" u="sng" dirty="0" smtClean="0"/>
              <a:t> (Dubai Belediyesi)</a:t>
            </a:r>
          </a:p>
          <a:p>
            <a:r>
              <a:rPr lang="tr-TR" sz="2000" dirty="0" smtClean="0">
                <a:hlinkClick r:id="rId14"/>
              </a:rPr>
              <a:t>www.</a:t>
            </a:r>
            <a:r>
              <a:rPr lang="tr-TR" sz="2000" dirty="0" err="1" smtClean="0">
                <a:hlinkClick r:id="rId14"/>
              </a:rPr>
              <a:t>dubaichamber</a:t>
            </a:r>
            <a:r>
              <a:rPr lang="tr-TR" sz="2000" dirty="0" smtClean="0">
                <a:hlinkClick r:id="rId14"/>
              </a:rPr>
              <a:t>.com</a:t>
            </a:r>
            <a:r>
              <a:rPr lang="tr-TR" sz="2000" dirty="0" smtClean="0"/>
              <a:t> (Dubai Ticaret ve Sanayi Odası)</a:t>
            </a:r>
          </a:p>
          <a:p>
            <a:r>
              <a:rPr lang="tr-TR" sz="2000" dirty="0" smtClean="0">
                <a:hlinkClick r:id="rId15"/>
              </a:rPr>
              <a:t>www.</a:t>
            </a:r>
            <a:r>
              <a:rPr lang="tr-TR" sz="2000" dirty="0" err="1" smtClean="0">
                <a:hlinkClick r:id="rId15"/>
              </a:rPr>
              <a:t>dwtc</a:t>
            </a:r>
            <a:r>
              <a:rPr lang="tr-TR" sz="2000" dirty="0" smtClean="0">
                <a:hlinkClick r:id="rId15"/>
              </a:rPr>
              <a:t>.com</a:t>
            </a:r>
            <a:r>
              <a:rPr lang="tr-TR" sz="2000" dirty="0" smtClean="0"/>
              <a:t> (Dubai Dünya Ticaret Merkezi-Fuarlar)</a:t>
            </a:r>
          </a:p>
        </p:txBody>
      </p:sp>
    </p:spTree>
    <p:extLst>
      <p:ext uri="{BB962C8B-B14F-4D97-AF65-F5344CB8AC3E}">
        <p14:creationId xmlns="" xmlns:p14="http://schemas.microsoft.com/office/powerpoint/2010/main" val="1942268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 (DUBAİ &amp; ABU DHABİ) </a:t>
            </a:r>
            <a:br>
              <a:rPr lang="tr-TR" sz="4000" b="1" dirty="0" smtClean="0">
                <a:solidFill>
                  <a:srgbClr val="FF0000"/>
                </a:solidFill>
              </a:rPr>
            </a:br>
            <a:r>
              <a:rPr lang="tr-TR" sz="4000" b="1" dirty="0" smtClean="0">
                <a:solidFill>
                  <a:srgbClr val="FF0000"/>
                </a:solidFill>
              </a:rPr>
              <a:t>TİCARET MÜŞAVİRLİKLERİMİZ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000" b="1" u="sng" dirty="0" smtClean="0"/>
              <a:t>T.C. Dubai Başkonsolosluğu </a:t>
            </a:r>
            <a:r>
              <a:rPr lang="it-IT" sz="3000" b="1" u="sng" dirty="0" smtClean="0"/>
              <a:t>Ticaret Ataşeliği</a:t>
            </a:r>
            <a:endParaRPr lang="tr-TR" sz="3000" b="1" dirty="0" smtClean="0"/>
          </a:p>
          <a:p>
            <a:r>
              <a:rPr lang="it-IT" sz="3000" dirty="0" smtClean="0"/>
              <a:t>Tel: +971 4 332 79 33</a:t>
            </a:r>
            <a:endParaRPr lang="tr-TR" sz="3000" dirty="0" smtClean="0"/>
          </a:p>
          <a:p>
            <a:r>
              <a:rPr lang="it-IT" sz="3000" dirty="0" smtClean="0"/>
              <a:t>Faks: +971 4 332 53 43</a:t>
            </a:r>
            <a:endParaRPr lang="tr-TR" sz="3000" dirty="0" smtClean="0"/>
          </a:p>
          <a:p>
            <a:r>
              <a:rPr lang="tr-TR" sz="3000" dirty="0" smtClean="0"/>
              <a:t>E-posta: </a:t>
            </a:r>
            <a:r>
              <a:rPr lang="tr-TR" sz="3000" u="sng" dirty="0" err="1" smtClean="0">
                <a:hlinkClick r:id="rId2"/>
              </a:rPr>
              <a:t>dubai</a:t>
            </a:r>
            <a:r>
              <a:rPr lang="tr-TR" sz="3000" u="sng" dirty="0" smtClean="0">
                <a:hlinkClick r:id="rId2"/>
              </a:rPr>
              <a:t>@ekonomi.gov.tr</a:t>
            </a:r>
            <a:endParaRPr lang="tr-TR" sz="3000" dirty="0" smtClean="0"/>
          </a:p>
          <a:p>
            <a:endParaRPr lang="tr-TR" sz="3000" dirty="0"/>
          </a:p>
          <a:p>
            <a:endParaRPr lang="tr-TR" sz="3000" dirty="0" smtClean="0"/>
          </a:p>
          <a:p>
            <a:r>
              <a:rPr lang="tr-TR" sz="3000" b="1" u="sng" dirty="0" smtClean="0"/>
              <a:t>T.C. Abu </a:t>
            </a:r>
            <a:r>
              <a:rPr lang="tr-TR" sz="3000" b="1" u="sng" dirty="0" err="1" smtClean="0"/>
              <a:t>Dhabi</a:t>
            </a:r>
            <a:r>
              <a:rPr lang="tr-TR" sz="3000" b="1" u="sng" dirty="0" smtClean="0"/>
              <a:t> Büyükelçiliği Ticaret Müşavirliği</a:t>
            </a:r>
            <a:endParaRPr lang="tr-TR" sz="3000" b="1" dirty="0" smtClean="0"/>
          </a:p>
          <a:p>
            <a:r>
              <a:rPr lang="es-ES" sz="3000" dirty="0" smtClean="0"/>
              <a:t>Tel: +971 2 443 32 61</a:t>
            </a:r>
            <a:endParaRPr lang="tr-TR" sz="3000" dirty="0" smtClean="0"/>
          </a:p>
          <a:p>
            <a:r>
              <a:rPr lang="it-IT" sz="3000" dirty="0" smtClean="0"/>
              <a:t>Faks: +971 2 443 00 71</a:t>
            </a:r>
            <a:endParaRPr lang="tr-TR" sz="3000" dirty="0" smtClean="0"/>
          </a:p>
          <a:p>
            <a:r>
              <a:rPr lang="tr-TR" sz="3000" dirty="0" smtClean="0"/>
              <a:t>E-posta: </a:t>
            </a:r>
            <a:r>
              <a:rPr lang="tr-TR" sz="3000" u="sng" dirty="0" err="1" smtClean="0">
                <a:hlinkClick r:id="rId3"/>
              </a:rPr>
              <a:t>abudhabi</a:t>
            </a:r>
            <a:r>
              <a:rPr lang="tr-TR" sz="3000" u="sng" dirty="0" smtClean="0">
                <a:hlinkClick r:id="rId3"/>
              </a:rPr>
              <a:t>@ekonomi.gov.tr</a:t>
            </a:r>
            <a:r>
              <a:rPr lang="tr-TR" sz="3000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18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BAE’NİN TÜRKİYE’DEKİ TEMSİLCİLİĞİ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2215662"/>
            <a:ext cx="10515600" cy="306426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3000" b="1" u="sng" dirty="0" smtClean="0"/>
              <a:t>BAE Ankara Büyükelçiliği</a:t>
            </a:r>
          </a:p>
          <a:p>
            <a:pPr>
              <a:buNone/>
            </a:pPr>
            <a:r>
              <a:rPr lang="tr-TR" sz="3000" dirty="0" smtClean="0"/>
              <a:t>Tel: 0 312 491 21 51 - 490 14 14 - 490 14 68 </a:t>
            </a:r>
          </a:p>
          <a:p>
            <a:pPr>
              <a:buNone/>
            </a:pPr>
            <a:r>
              <a:rPr lang="tr-TR" sz="3000" dirty="0" smtClean="0"/>
              <a:t>Faks: 0 312 491 23 33</a:t>
            </a:r>
          </a:p>
          <a:p>
            <a:pPr>
              <a:buNone/>
            </a:pPr>
            <a:r>
              <a:rPr lang="tr-TR" sz="3000" dirty="0" smtClean="0"/>
              <a:t>Eposta: </a:t>
            </a:r>
            <a:r>
              <a:rPr lang="tr-TR" sz="3000" u="sng" dirty="0" err="1" smtClean="0">
                <a:hlinkClick r:id="rId2"/>
              </a:rPr>
              <a:t>ankara</a:t>
            </a:r>
            <a:r>
              <a:rPr lang="tr-TR" sz="3000" u="sng" dirty="0" smtClean="0">
                <a:hlinkClick r:id="rId2"/>
              </a:rPr>
              <a:t>@</a:t>
            </a:r>
            <a:r>
              <a:rPr lang="tr-TR" sz="3000" u="sng" dirty="0" err="1" smtClean="0">
                <a:hlinkClick r:id="rId2"/>
              </a:rPr>
              <a:t>mofa</a:t>
            </a:r>
            <a:r>
              <a:rPr lang="tr-TR" sz="3000" u="sng" dirty="0" smtClean="0">
                <a:hlinkClick r:id="rId2"/>
              </a:rPr>
              <a:t>.gov.</a:t>
            </a:r>
            <a:r>
              <a:rPr lang="tr-TR" sz="3000" u="sng" dirty="0" err="1" smtClean="0">
                <a:hlinkClick r:id="rId2"/>
              </a:rPr>
              <a:t>ae</a:t>
            </a:r>
            <a:r>
              <a:rPr lang="tr-TR" sz="3000" dirty="0" smtClean="0"/>
              <a:t> </a:t>
            </a:r>
          </a:p>
          <a:p>
            <a:pPr>
              <a:buNone/>
            </a:pPr>
            <a:r>
              <a:rPr lang="en-US" sz="3000" dirty="0" smtClean="0"/>
              <a:t>Web: </a:t>
            </a:r>
            <a:r>
              <a:rPr lang="en-US" sz="3000" u="sng" dirty="0" smtClean="0">
                <a:hlinkClick r:id="rId3"/>
              </a:rPr>
              <a:t>http://www.uae-embassy.ae/Embassies/tr</a:t>
            </a:r>
            <a:r>
              <a:rPr lang="en-US" sz="3000" dirty="0" smtClean="0"/>
              <a:t> </a:t>
            </a:r>
            <a:endParaRPr lang="tr-TR" sz="3000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09320"/>
            <a:ext cx="10515600" cy="594911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EKONOMİ GÖRÜNÜM</a:t>
            </a:r>
            <a:endParaRPr lang="tr-T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69317909"/>
              </p:ext>
            </p:extLst>
          </p:nvPr>
        </p:nvGraphicFramePr>
        <p:xfrm>
          <a:off x="396607" y="969485"/>
          <a:ext cx="10957193" cy="481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9116"/>
                <a:gridCol w="1934308"/>
                <a:gridCol w="1952104"/>
                <a:gridCol w="2121665"/>
              </a:tblGrid>
              <a:tr h="494228">
                <a:tc>
                  <a:txBody>
                    <a:bodyPr/>
                    <a:lstStyle/>
                    <a:p>
                      <a:r>
                        <a:rPr lang="tr-TR" dirty="0" smtClean="0"/>
                        <a:t>Kaynak: IMF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2017</a:t>
                      </a:r>
                      <a:r>
                        <a:rPr lang="tr-TR" sz="2400" baseline="0" dirty="0" smtClean="0"/>
                        <a:t> </a:t>
                      </a:r>
                    </a:p>
                    <a:p>
                      <a:pPr algn="ctr"/>
                      <a:r>
                        <a:rPr lang="tr-TR" sz="2400" baseline="0" dirty="0" smtClean="0"/>
                        <a:t>(tahmin)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Nüfus (milyon kişi)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9,5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9,8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10,1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GSYİH-cari fiyat- (milyar 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345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325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357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Kişi başı milli gelir-cari fiyat ($)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36.000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33.000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35.000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Büyüme Oranı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3,9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2,3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6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Enflasyon (tüketici fiyatı)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3,2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2,7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Kamu Geliri / GSYİH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31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28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Kamu Gideri / GSYİH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804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Toplam tasarruf/GSYİH (%)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28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583308"/>
              </p:ext>
            </p:extLst>
          </p:nvPr>
        </p:nvGraphicFramePr>
        <p:xfrm>
          <a:off x="396607" y="5779476"/>
          <a:ext cx="10957193" cy="52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0839"/>
                <a:gridCol w="5996354"/>
              </a:tblGrid>
              <a:tr h="527539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FF00"/>
                          </a:solidFill>
                        </a:rPr>
                        <a:t>Toplam Rezerv-DB-2015 (altın dahil)</a:t>
                      </a:r>
                      <a:endParaRPr lang="tr-TR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2400" dirty="0" smtClean="0">
                          <a:solidFill>
                            <a:srgbClr val="FFFF00"/>
                          </a:solidFill>
                        </a:rPr>
                        <a:t>93,9 milyar $ (Altın: 300 milyon$)</a:t>
                      </a:r>
                      <a:endParaRPr lang="tr-TR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5269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8954"/>
            <a:ext cx="10515600" cy="445477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EKONOMİK YAPISI</a:t>
            </a:r>
            <a:endParaRPr lang="tr-TR" sz="36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138" y="734786"/>
            <a:ext cx="11570677" cy="5912199"/>
          </a:xfrm>
        </p:spPr>
        <p:txBody>
          <a:bodyPr>
            <a:noAutofit/>
          </a:bodyPr>
          <a:lstStyle/>
          <a:p>
            <a:r>
              <a:rPr lang="tr-TR" sz="3000" dirty="0" smtClean="0"/>
              <a:t>SERBEST PİYASA DÜZENİ, AKTİF ÖZEL SEKTÖR /SERBEST DIŞ TİCARET /</a:t>
            </a:r>
          </a:p>
          <a:p>
            <a:r>
              <a:rPr lang="tr-TR" sz="3000" dirty="0"/>
              <a:t>YABANCI </a:t>
            </a:r>
            <a:r>
              <a:rPr lang="tr-TR" sz="3000" dirty="0" smtClean="0"/>
              <a:t>SERMAYEYE AÇIK / YOĞUN ULUSLARARASI REKABET</a:t>
            </a:r>
            <a:endParaRPr lang="tr-TR" sz="3000" dirty="0"/>
          </a:p>
          <a:p>
            <a:r>
              <a:rPr lang="tr-TR" sz="3000" dirty="0" smtClean="0"/>
              <a:t>GELİŞMİŞ </a:t>
            </a:r>
            <a:r>
              <a:rPr lang="tr-TR" sz="3000" dirty="0"/>
              <a:t>FİNANSAL/BANKACILIK SEKTÖRÜ</a:t>
            </a:r>
          </a:p>
          <a:p>
            <a:r>
              <a:rPr lang="tr-TR" sz="3000" dirty="0" smtClean="0"/>
              <a:t>ENERJİ (PETROL &amp; DOĞALGAZ) ZENGİNİ</a:t>
            </a:r>
          </a:p>
          <a:p>
            <a:r>
              <a:rPr lang="tr-TR" sz="3000" dirty="0" smtClean="0"/>
              <a:t>BAŞKENT ABU DHABİ, PETROL VE DOĞALGAZIN%95’İNE SAHİPTİR</a:t>
            </a:r>
          </a:p>
          <a:p>
            <a:r>
              <a:rPr lang="tr-TR" sz="3000" dirty="0" smtClean="0"/>
              <a:t>BÖLGENİN TİCARET/FİNANS VE TURİZM MERKEZİ OLMA HEDEFİ</a:t>
            </a:r>
          </a:p>
          <a:p>
            <a:r>
              <a:rPr lang="tr-TR" sz="3000" dirty="0" smtClean="0"/>
              <a:t>DUBAİ, RE-EXPORT MERKEZİ</a:t>
            </a:r>
          </a:p>
          <a:p>
            <a:r>
              <a:rPr lang="tr-TR" sz="3000" dirty="0" smtClean="0"/>
              <a:t>PİYASADA/YURTDIŞINA </a:t>
            </a:r>
            <a:r>
              <a:rPr lang="tr-TR" sz="3000" dirty="0"/>
              <a:t>DÖVİZ </a:t>
            </a:r>
            <a:r>
              <a:rPr lang="tr-TR" sz="3000" dirty="0" smtClean="0"/>
              <a:t>SATIŞI/TRANSFERİ SERBESTTİR</a:t>
            </a:r>
          </a:p>
          <a:p>
            <a:r>
              <a:rPr lang="tr-TR" sz="3000" dirty="0" smtClean="0"/>
              <a:t>SABİT DÖVİZ KURU (1 Dolar: 3,67 Dirhem)</a:t>
            </a:r>
          </a:p>
          <a:p>
            <a:r>
              <a:rPr lang="tr-TR" sz="3000" dirty="0">
                <a:cs typeface="Microsoft Sans Serif" pitchFamily="34" charset="0"/>
              </a:rPr>
              <a:t>KDV </a:t>
            </a:r>
            <a:r>
              <a:rPr lang="tr-TR" sz="3000" dirty="0" smtClean="0">
                <a:cs typeface="Microsoft Sans Serif" pitchFamily="34" charset="0"/>
              </a:rPr>
              <a:t>SÖZKONUSU DEĞİLDİR (2018’de %5 oranında düşünülüyor)</a:t>
            </a:r>
          </a:p>
          <a:p>
            <a:r>
              <a:rPr lang="tr-TR" sz="3000" dirty="0" smtClean="0">
                <a:cs typeface="Microsoft Sans Serif" pitchFamily="34" charset="0"/>
              </a:rPr>
              <a:t>TİCARET İÇİN CAZİP SERBEST BÖLGELERİ</a:t>
            </a:r>
          </a:p>
        </p:txBody>
      </p:sp>
    </p:spTree>
    <p:extLst>
      <p:ext uri="{BB962C8B-B14F-4D97-AF65-F5344CB8AC3E}">
        <p14:creationId xmlns="" xmlns:p14="http://schemas.microsoft.com/office/powerpoint/2010/main" val="67812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8504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FEDERAL KAMU BÜTÇESİ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6571" y="1551214"/>
            <a:ext cx="11495315" cy="4625749"/>
          </a:xfrm>
        </p:spPr>
        <p:txBody>
          <a:bodyPr>
            <a:normAutofit fontScale="77500" lnSpcReduction="20000"/>
          </a:bodyPr>
          <a:lstStyle/>
          <a:p>
            <a:r>
              <a:rPr lang="tr-TR" sz="3800" dirty="0" smtClean="0"/>
              <a:t>2017 YILI FEDERAL BÜTÇESİ 13,2 MİLYAR $ (48,7 MİLYAR DİRHEM)</a:t>
            </a:r>
          </a:p>
          <a:p>
            <a:pPr lvl="1">
              <a:buFont typeface="Wingdings" pitchFamily="2" charset="2"/>
              <a:buChar char="Ø"/>
            </a:pPr>
            <a:r>
              <a:rPr lang="tr-TR" sz="3800" dirty="0" smtClean="0"/>
              <a:t>SOSYAL HARCAMALARIN (eğitim/sağlık/konut/maaş)  PAYI %52</a:t>
            </a:r>
          </a:p>
          <a:p>
            <a:pPr lvl="1">
              <a:buFont typeface="Wingdings" pitchFamily="2" charset="2"/>
              <a:buChar char="Ø"/>
            </a:pPr>
            <a:r>
              <a:rPr lang="tr-TR" sz="3800" dirty="0" smtClean="0"/>
              <a:t>DEVLET HİZMETLERİNİN (adalet, dışişleri) PAYI %43</a:t>
            </a:r>
          </a:p>
          <a:p>
            <a:pPr lvl="1">
              <a:buFont typeface="Wingdings" pitchFamily="2" charset="2"/>
              <a:buChar char="Ø"/>
            </a:pPr>
            <a:r>
              <a:rPr lang="tr-TR" sz="3800" dirty="0" smtClean="0"/>
              <a:t>KAMU YATIRIMLARININ (elektrik, su, güvenlik, sivil savunma) PAYI %7 </a:t>
            </a:r>
          </a:p>
          <a:p>
            <a:pPr lvl="1">
              <a:buNone/>
            </a:pPr>
            <a:endParaRPr lang="tr-TR" sz="3800" dirty="0" smtClean="0"/>
          </a:p>
          <a:p>
            <a:r>
              <a:rPr lang="tr-TR" sz="3800" dirty="0" smtClean="0"/>
              <a:t>HÜKÜMET, 2017-2021 DÖNEMİ İÇİN DENK BÜTÇE VE BU KAPSAMDA TOPLAM 247,3 MİLYAR AED (67 milyar $) HARCAMA  PLANLAMAKTADIR</a:t>
            </a:r>
          </a:p>
          <a:p>
            <a:endParaRPr lang="tr-TR" sz="3800" dirty="0" smtClean="0"/>
          </a:p>
          <a:p>
            <a:r>
              <a:rPr lang="tr-TR" sz="3800" dirty="0" smtClean="0"/>
              <a:t>HEDEF, “UAE VISION 2021” KALKINMA PROGRAMIDIR</a:t>
            </a:r>
          </a:p>
          <a:p>
            <a:endParaRPr lang="tr-TR" sz="3800" dirty="0" smtClean="0">
              <a:cs typeface="Microsoft Sans Serif" pitchFamily="34" charset="0"/>
            </a:endParaRPr>
          </a:p>
          <a:p>
            <a:r>
              <a:rPr lang="tr-TR" sz="3800" dirty="0" smtClean="0">
                <a:cs typeface="Microsoft Sans Serif" pitchFamily="34" charset="0"/>
              </a:rPr>
              <a:t>CARİ İŞLEMLER FAZLASI VEREN EKONOMİ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GSYİH (</a:t>
            </a:r>
            <a:r>
              <a:rPr lang="tr-TR" sz="3600" b="1" dirty="0" err="1" smtClean="0">
                <a:solidFill>
                  <a:srgbClr val="FF0000"/>
                </a:solidFill>
              </a:rPr>
              <a:t>sektörel</a:t>
            </a:r>
            <a:r>
              <a:rPr lang="tr-TR" sz="3600" b="1" dirty="0" smtClean="0">
                <a:solidFill>
                  <a:srgbClr val="FF0000"/>
                </a:solidFill>
              </a:rPr>
              <a:t> dağılım %)</a:t>
            </a:r>
            <a:endParaRPr lang="tr-T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0555150"/>
              </p:ext>
            </p:extLst>
          </p:nvPr>
        </p:nvGraphicFramePr>
        <p:xfrm>
          <a:off x="1453661" y="1825621"/>
          <a:ext cx="8979877" cy="3310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7353"/>
                <a:gridCol w="2672863"/>
                <a:gridCol w="2469661"/>
              </a:tblGrid>
              <a:tr h="669572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Kaynak: Dünya Bankası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2013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2014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GSYİH (cari</a:t>
                      </a:r>
                      <a:r>
                        <a:rPr lang="tr-TR" sz="2400" baseline="0" dirty="0" smtClean="0"/>
                        <a:t> fiyatlarla</a:t>
                      </a:r>
                      <a:r>
                        <a:rPr lang="tr-TR" sz="2400" dirty="0" smtClean="0"/>
                        <a:t>)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402 milyar$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370 milyar$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HİZMETLER (%)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42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44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155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SANAYİ (%)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57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55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72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TARIM (%)</a:t>
                      </a:r>
                      <a:endParaRPr lang="tr-T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0,6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sz="2400" dirty="0" smtClean="0"/>
                        <a:t>0,6</a:t>
                      </a:r>
                      <a:endParaRPr lang="tr-TR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940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1015"/>
            <a:ext cx="10515600" cy="60960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</a:rPr>
              <a:t>SANAYİ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5477" y="820616"/>
            <a:ext cx="11289323" cy="56974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3200" b="1" u="sng" dirty="0" smtClean="0"/>
              <a:t>GIDA SANAYİ:</a:t>
            </a:r>
          </a:p>
          <a:p>
            <a:r>
              <a:rPr lang="tr-TR" sz="3200" dirty="0" smtClean="0"/>
              <a:t>Gıda (un, salça, makarna, şeker, çay)</a:t>
            </a:r>
          </a:p>
          <a:p>
            <a:r>
              <a:rPr lang="tr-TR" sz="3200" dirty="0" smtClean="0"/>
              <a:t>Süt </a:t>
            </a:r>
            <a:r>
              <a:rPr lang="tr-TR" sz="3200" dirty="0"/>
              <a:t>ve süt ürünleri (peynir, yoğurt), </a:t>
            </a:r>
            <a:endParaRPr lang="tr-TR" sz="3200" dirty="0" smtClean="0"/>
          </a:p>
          <a:p>
            <a:r>
              <a:rPr lang="tr-TR" sz="3200" dirty="0" smtClean="0"/>
              <a:t>Konserve (balık, sebze), </a:t>
            </a:r>
          </a:p>
          <a:p>
            <a:r>
              <a:rPr lang="tr-TR" sz="3200" dirty="0" smtClean="0"/>
              <a:t>Meşrubat (meyve suyu, kola) </a:t>
            </a:r>
            <a:endParaRPr lang="tr-TR" sz="3200" dirty="0"/>
          </a:p>
          <a:p>
            <a:endParaRPr lang="tr-TR" sz="3200" dirty="0" smtClean="0"/>
          </a:p>
          <a:p>
            <a:pPr marL="0" indent="0">
              <a:buNone/>
            </a:pPr>
            <a:r>
              <a:rPr lang="tr-TR" sz="3200" b="1" u="sng" dirty="0" smtClean="0"/>
              <a:t>İMALAT SANAYİ:</a:t>
            </a:r>
          </a:p>
          <a:p>
            <a:r>
              <a:rPr lang="tr-TR" sz="3200" dirty="0" smtClean="0"/>
              <a:t>Metal (bakır, alüminyum, demir)</a:t>
            </a:r>
          </a:p>
          <a:p>
            <a:r>
              <a:rPr lang="tr-TR" sz="3200" dirty="0" smtClean="0"/>
              <a:t>Petrokimya</a:t>
            </a:r>
          </a:p>
          <a:p>
            <a:r>
              <a:rPr lang="tr-TR" sz="3200" dirty="0" smtClean="0"/>
              <a:t>Cam</a:t>
            </a:r>
          </a:p>
          <a:p>
            <a:r>
              <a:rPr lang="tr-TR" sz="3200" dirty="0" smtClean="0"/>
              <a:t>Tekstil</a:t>
            </a:r>
          </a:p>
          <a:p>
            <a:r>
              <a:rPr lang="tr-TR" sz="3200" dirty="0" smtClean="0"/>
              <a:t> Çimento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41855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98585"/>
            <a:ext cx="10515600" cy="63304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DIŞ TİCARET &amp; GÜMRÜK </a:t>
            </a:r>
            <a:endParaRPr lang="tr-TR" sz="4000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3753" y="1312606"/>
            <a:ext cx="11409201" cy="5073446"/>
          </a:xfrm>
        </p:spPr>
        <p:txBody>
          <a:bodyPr>
            <a:noAutofit/>
          </a:bodyPr>
          <a:lstStyle/>
          <a:p>
            <a:r>
              <a:rPr lang="tr-TR" sz="3000" dirty="0" smtClean="0">
                <a:cs typeface="Microsoft Sans Serif" pitchFamily="34" charset="0"/>
              </a:rPr>
              <a:t>DTÖ ÜYESİDİR</a:t>
            </a:r>
          </a:p>
          <a:p>
            <a:r>
              <a:rPr lang="tr-TR" sz="3000" dirty="0" smtClean="0">
                <a:cs typeface="Microsoft Sans Serif" pitchFamily="34" charset="0"/>
              </a:rPr>
              <a:t>GÜMRÜK VERGİSİ ORANI GENELDE %5’TİR</a:t>
            </a:r>
          </a:p>
          <a:p>
            <a:r>
              <a:rPr lang="tr-TR" sz="3000" dirty="0" smtClean="0">
                <a:cs typeface="Microsoft Sans Serif" pitchFamily="34" charset="0"/>
              </a:rPr>
              <a:t>ARAP (LİGİ) SERBEST TİCARET ALANI (GAFTA/PAFTA) ÜYESİDİR</a:t>
            </a:r>
          </a:p>
          <a:p>
            <a:r>
              <a:rPr lang="tr-TR" sz="3000" dirty="0" smtClean="0">
                <a:cs typeface="Microsoft Sans Serif" pitchFamily="34" charset="0"/>
              </a:rPr>
              <a:t>KÖRFEZ İŞBİRLİĞİ KONSEYİ (KİK) ÜYESİDİR, GÜMRÜK BİRLİĞİ İÇİNDEDİR</a:t>
            </a:r>
          </a:p>
          <a:p>
            <a:r>
              <a:rPr lang="tr-TR" sz="3000" dirty="0" smtClean="0">
                <a:cs typeface="Microsoft Sans Serif" pitchFamily="34" charset="0"/>
              </a:rPr>
              <a:t>EFTA &amp; SİNGAPUR İLE (KİK DOLAYISIYLA) STA YÜRÜRLÜKTEDİR 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&amp; AB –KİK ARASINDA STA MÜZAKERESİ DEVAM ETMEKTEDİR</a:t>
            </a:r>
          </a:p>
          <a:p>
            <a:r>
              <a:rPr lang="tr-TR" sz="3000" dirty="0" smtClean="0">
                <a:cs typeface="Microsoft Sans Serif" pitchFamily="34" charset="0"/>
              </a:rPr>
              <a:t>TÜRKİYE İLE, ÇİFTE VERGİLENDİRMENİN ÖNLENMESİ ANL. (1995)</a:t>
            </a:r>
          </a:p>
          <a:p>
            <a:r>
              <a:rPr lang="tr-TR" sz="3000" dirty="0" smtClean="0">
                <a:cs typeface="Microsoft Sans Serif" pitchFamily="34" charset="0"/>
              </a:rPr>
              <a:t>İTHALATI, GENELDE %5 ORANINDA GÜMRÜK VERGİSİNE TABİDİR</a:t>
            </a:r>
          </a:p>
          <a:p>
            <a:r>
              <a:rPr lang="tr-TR" sz="3000" dirty="0" smtClean="0">
                <a:cs typeface="Microsoft Sans Serif" pitchFamily="34" charset="0"/>
              </a:rPr>
              <a:t>GIDA ÜRÜNLERİ; SAĞLIK BELGESİ &amp; HELAL SERTİFİKASINA TABİDİR</a:t>
            </a:r>
          </a:p>
          <a:p>
            <a:endParaRPr lang="tr-TR" sz="2400" dirty="0" smtClean="0"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76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BAE DIŞ TİCARETİ</a:t>
            </a:r>
            <a:endParaRPr lang="tr-TR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1319864"/>
              </p:ext>
            </p:extLst>
          </p:nvPr>
        </p:nvGraphicFramePr>
        <p:xfrm>
          <a:off x="949569" y="1960626"/>
          <a:ext cx="9988063" cy="304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991"/>
                <a:gridCol w="2289872"/>
                <a:gridCol w="2440523"/>
                <a:gridCol w="2244677"/>
              </a:tblGrid>
              <a:tr h="947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2013</a:t>
                      </a:r>
                      <a:endParaRPr lang="tr-T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(milyar$)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2014</a:t>
                      </a:r>
                      <a:endParaRPr lang="tr-T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(milyar 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2015</a:t>
                      </a:r>
                      <a:endParaRPr lang="tr-TR" sz="2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(milyar $)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İTHALAT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294</a:t>
                      </a:r>
                      <a:endParaRPr lang="tr-TR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298</a:t>
                      </a:r>
                      <a:endParaRPr lang="tr-TR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000" dirty="0" smtClean="0"/>
                        <a:t>227</a:t>
                      </a:r>
                      <a:endParaRPr lang="tr-TR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İHRACAT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3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</a:t>
                      </a:r>
                      <a:endParaRPr lang="tr-TR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3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380</a:t>
                      </a:r>
                      <a:endParaRPr lang="tr-TR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3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</a:t>
                      </a:r>
                      <a:endParaRPr lang="tr-TR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2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FARK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+85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+82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915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1744</Words>
  <Application>Microsoft Office PowerPoint</Application>
  <PresentationFormat>Özel</PresentationFormat>
  <Paragraphs>539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Office Teması</vt:lpstr>
      <vt:lpstr>BAE</vt:lpstr>
      <vt:lpstr>İDARİ YAPI</vt:lpstr>
      <vt:lpstr>EKONOMİ GÖRÜNÜM</vt:lpstr>
      <vt:lpstr>EKONOMİK YAPISI</vt:lpstr>
      <vt:lpstr>FEDERAL KAMU BÜTÇESİ</vt:lpstr>
      <vt:lpstr>GSYİH (sektörel dağılım %)</vt:lpstr>
      <vt:lpstr>SANAYİ</vt:lpstr>
      <vt:lpstr>DIŞ TİCARET &amp; GÜMRÜK </vt:lpstr>
      <vt:lpstr>BAE DIŞ TİCARETİ</vt:lpstr>
      <vt:lpstr>BAE’NİN GENEL İTHALATI</vt:lpstr>
      <vt:lpstr>BAE’NİN İTHAL ETTİĞİ ÜRÜNLER</vt:lpstr>
      <vt:lpstr>BAE’NİN İTHALAT YAPTIĞI ÜLKELER</vt:lpstr>
      <vt:lpstr>BAE’NİN İHRAÇ ETTİĞİ ÜRÜNLER</vt:lpstr>
      <vt:lpstr>HİDROKARBON İHRACATI</vt:lpstr>
      <vt:lpstr>BAE’NİN İHRACAT YAPTIĞI ÜLKELER</vt:lpstr>
      <vt:lpstr>TÜRKİYE’NİN BAE’NE İHRACATI</vt:lpstr>
      <vt:lpstr>TÜRKİYE’NİN BAE’NE İHRACATI</vt:lpstr>
      <vt:lpstr>TÜRKİYE’NİN BAE’DEN İTHALATI</vt:lpstr>
      <vt:lpstr>EKONOMİDEKİ BAŞLICA SORUNLAR</vt:lpstr>
      <vt:lpstr>BAE’DE İŞ KURMA &amp; TİCARİ FAALİYET</vt:lpstr>
      <vt:lpstr>TAVSİYELER</vt:lpstr>
      <vt:lpstr>FAYDALI LİNKLER</vt:lpstr>
      <vt:lpstr>BAE (DUBAİ &amp; ABU DHABİ)  TİCARET MÜŞAVİRLİKLERİMİZ</vt:lpstr>
      <vt:lpstr>BAE’NİN TÜRKİYE’DEKİ TEMSİLCİLİĞİ</vt:lpstr>
    </vt:vector>
  </TitlesOfParts>
  <Company>Ekonomi Bakanlığı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IRAK</dc:title>
  <dc:creator>Harun KOÇAK</dc:creator>
  <cp:lastModifiedBy>Acer</cp:lastModifiedBy>
  <cp:revision>443</cp:revision>
  <cp:lastPrinted>2017-04-07T07:38:50Z</cp:lastPrinted>
  <dcterms:created xsi:type="dcterms:W3CDTF">2016-04-08T11:38:34Z</dcterms:created>
  <dcterms:modified xsi:type="dcterms:W3CDTF">2017-04-10T09:35:53Z</dcterms:modified>
</cp:coreProperties>
</file>